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5.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6.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7.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8.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9.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10.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11.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1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1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1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15.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16.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7.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4"/>
    <p:sldMasterId id="2147483941" r:id="rId5"/>
    <p:sldMasterId id="2147483943" r:id="rId6"/>
    <p:sldMasterId id="2147483799" r:id="rId7"/>
    <p:sldMasterId id="2147483821" r:id="rId8"/>
    <p:sldMasterId id="2147483826"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52"/>
  </p:notesMasterIdLst>
  <p:sldIdLst>
    <p:sldId id="379" r:id="rId22"/>
    <p:sldId id="378" r:id="rId23"/>
    <p:sldId id="380" r:id="rId24"/>
    <p:sldId id="381" r:id="rId25"/>
    <p:sldId id="382" r:id="rId26"/>
    <p:sldId id="383" r:id="rId27"/>
    <p:sldId id="384" r:id="rId28"/>
    <p:sldId id="385" r:id="rId29"/>
    <p:sldId id="387" r:id="rId30"/>
    <p:sldId id="388" r:id="rId31"/>
    <p:sldId id="389" r:id="rId32"/>
    <p:sldId id="390" r:id="rId33"/>
    <p:sldId id="391" r:id="rId34"/>
    <p:sldId id="392" r:id="rId35"/>
    <p:sldId id="393" r:id="rId36"/>
    <p:sldId id="394" r:id="rId37"/>
    <p:sldId id="395" r:id="rId38"/>
    <p:sldId id="396" r:id="rId39"/>
    <p:sldId id="397" r:id="rId40"/>
    <p:sldId id="398" r:id="rId41"/>
    <p:sldId id="399" r:id="rId42"/>
    <p:sldId id="400" r:id="rId43"/>
    <p:sldId id="401" r:id="rId44"/>
    <p:sldId id="402" r:id="rId45"/>
    <p:sldId id="403" r:id="rId46"/>
    <p:sldId id="404" r:id="rId47"/>
    <p:sldId id="406" r:id="rId48"/>
    <p:sldId id="407" r:id="rId49"/>
    <p:sldId id="410" r:id="rId50"/>
    <p:sldId id="408"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hapter 11" id="{3EC420FF-67B5-2B43-B8B0-31C326A878BA}">
          <p14:sldIdLst>
            <p14:sldId id="379"/>
            <p14:sldId id="378"/>
            <p14:sldId id="380"/>
            <p14:sldId id="381"/>
            <p14:sldId id="382"/>
            <p14:sldId id="383"/>
            <p14:sldId id="384"/>
            <p14:sldId id="385"/>
            <p14:sldId id="387"/>
            <p14:sldId id="388"/>
            <p14:sldId id="389"/>
            <p14:sldId id="390"/>
            <p14:sldId id="391"/>
            <p14:sldId id="392"/>
            <p14:sldId id="393"/>
            <p14:sldId id="394"/>
            <p14:sldId id="395"/>
            <p14:sldId id="396"/>
            <p14:sldId id="397"/>
            <p14:sldId id="398"/>
            <p14:sldId id="399"/>
            <p14:sldId id="400"/>
            <p14:sldId id="401"/>
            <p14:sldId id="402"/>
            <p14:sldId id="403"/>
            <p14:sldId id="404"/>
            <p14:sldId id="406"/>
            <p14:sldId id="407"/>
            <p14:sldId id="410"/>
            <p14:sldId id="40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F5F"/>
    <a:srgbClr val="333333"/>
    <a:srgbClr val="575757"/>
    <a:srgbClr val="000000"/>
    <a:srgbClr val="0D0D0D"/>
    <a:srgbClr val="161616"/>
    <a:srgbClr val="FEBDC0"/>
    <a:srgbClr val="FEDEC3"/>
    <a:srgbClr val="ACE2F0"/>
    <a:srgbClr val="0E4B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248" autoAdjust="0"/>
    <p:restoredTop sz="93719" autoAdjust="0"/>
  </p:normalViewPr>
  <p:slideViewPr>
    <p:cSldViewPr snapToGrid="0">
      <p:cViewPr>
        <p:scale>
          <a:sx n="125" d="100"/>
          <a:sy n="125" d="100"/>
        </p:scale>
        <p:origin x="72" y="-2472"/>
      </p:cViewPr>
      <p:guideLst/>
    </p:cSldViewPr>
  </p:slideViewPr>
  <p:outlineViewPr>
    <p:cViewPr>
      <p:scale>
        <a:sx n="33" d="100"/>
        <a:sy n="33" d="100"/>
      </p:scale>
      <p:origin x="0" y="-18734"/>
    </p:cViewPr>
  </p:outlineViewPr>
  <p:notesTextViewPr>
    <p:cViewPr>
      <p:scale>
        <a:sx n="75" d="100"/>
        <a:sy n="75" d="100"/>
      </p:scale>
      <p:origin x="0" y="0"/>
    </p:cViewPr>
  </p:notesTextViewPr>
  <p:notesViewPr>
    <p:cSldViewPr snapToGrid="0">
      <p:cViewPr>
        <p:scale>
          <a:sx n="125" d="100"/>
          <a:sy n="125" d="100"/>
        </p:scale>
        <p:origin x="226" y="-194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5.xml"/><Relationship Id="rId39" Type="http://schemas.openxmlformats.org/officeDocument/2006/relationships/slide" Target="slides/slide18.xml"/><Relationship Id="rId21" Type="http://schemas.openxmlformats.org/officeDocument/2006/relationships/slideMaster" Target="slideMasters/slideMaster18.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slide" Target="slides/slide26.xml"/><Relationship Id="rId50" Type="http://schemas.openxmlformats.org/officeDocument/2006/relationships/slide" Target="slides/slide29.xml"/><Relationship Id="rId55"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8.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3" Type="http://schemas.openxmlformats.org/officeDocument/2006/relationships/presProps" Target="presProps.xml"/><Relationship Id="rId5" Type="http://schemas.openxmlformats.org/officeDocument/2006/relationships/slideMaster" Target="slideMasters/slideMaster2.xml"/><Relationship Id="rId19" Type="http://schemas.openxmlformats.org/officeDocument/2006/relationships/slideMaster" Target="slideMasters/slideMaster1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slide" Target="slides/slide27.xml"/><Relationship Id="rId5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30.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20" Type="http://schemas.openxmlformats.org/officeDocument/2006/relationships/slideMaster" Target="slideMasters/slideMaster17.xml"/><Relationship Id="rId41" Type="http://schemas.openxmlformats.org/officeDocument/2006/relationships/slide" Target="slides/slide20.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slide" Target="slides/slide28.xml"/><Relationship Id="rId57" Type="http://schemas.microsoft.com/office/2018/10/relationships/authors" Target="authors.xml"/><Relationship Id="rId10" Type="http://schemas.openxmlformats.org/officeDocument/2006/relationships/slideMaster" Target="slideMasters/slideMaster7.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03/11/2025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1</a:t>
            </a:fld>
            <a:endParaRPr lang="en-GB"/>
          </a:p>
        </p:txBody>
      </p:sp>
    </p:spTree>
    <p:extLst>
      <p:ext uri="{BB962C8B-B14F-4D97-AF65-F5344CB8AC3E}">
        <p14:creationId xmlns:p14="http://schemas.microsoft.com/office/powerpoint/2010/main" val="34733604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Calling a class constructs (or instantiates) an object. This process is handled by a special function called the </a:t>
            </a:r>
            <a:r>
              <a:rPr lang="en-GB" b="1" dirty="0"/>
              <a:t>constructor</a:t>
            </a:r>
            <a:r>
              <a:rPr lang="en-GB" dirty="0"/>
              <a:t>, which can accept parameters just like any other function. In the Tank example, we pass “German" and “Tiger" (representing the country and model) as parameters to the constructor.</a:t>
            </a:r>
          </a:p>
          <a:p>
            <a:endParaRPr lang="en-GB" dirty="0">
              <a:cs typeface="Courier New" pitchFamily="49" charset="0"/>
            </a:endParaRPr>
          </a:p>
          <a:p>
            <a:r>
              <a:rPr lang="en-GB" dirty="0"/>
              <a:t>The constructor returns a reference to the created object. Once we have this reference, we can call </a:t>
            </a:r>
            <a:r>
              <a:rPr lang="en-GB" b="1" dirty="0"/>
              <a:t>methods</a:t>
            </a:r>
            <a:r>
              <a:rPr lang="en-GB" dirty="0"/>
              <a:t> (functions) on the object. These methods automatically receive the object reference as their first parameter (commonly referred to as self).</a:t>
            </a:r>
          </a:p>
          <a:p>
            <a:endParaRPr lang="en-GB" dirty="0">
              <a:cs typeface="Courier New" pitchFamily="49" charset="0"/>
            </a:endParaRPr>
          </a:p>
          <a:p>
            <a:r>
              <a:rPr lang="en-GB" dirty="0"/>
              <a:t>By default, object references aren't printable. However, we can define custom string representations using the </a:t>
            </a:r>
            <a:r>
              <a:rPr lang="en-GB" b="1" dirty="0"/>
              <a:t>__str__ </a:t>
            </a:r>
            <a:r>
              <a:rPr lang="en-GB" dirty="0"/>
              <a:t>or </a:t>
            </a:r>
            <a:r>
              <a:rPr lang="en-GB" b="1" dirty="0"/>
              <a:t>__</a:t>
            </a:r>
            <a:r>
              <a:rPr lang="en-GB" b="1" dirty="0" err="1"/>
              <a:t>repr</a:t>
            </a:r>
            <a:r>
              <a:rPr lang="en-GB" b="1" dirty="0"/>
              <a:t>__ </a:t>
            </a:r>
            <a:r>
              <a:rPr lang="en-GB" dirty="0"/>
              <a:t>methods. This is a form of special function overloading, related to operator overloading, a key feature of OOP.</a:t>
            </a:r>
          </a:p>
          <a:p>
            <a:endParaRPr lang="en-GB" dirty="0">
              <a:cs typeface="Courier New" pitchFamily="49" charset="0"/>
            </a:endParaRPr>
          </a:p>
          <a:p>
            <a:r>
              <a:rPr lang="en-GB" dirty="0"/>
              <a:t>To check an object's class, use the __class__ attribute or the type() function, though type() may be less readable:</a:t>
            </a:r>
          </a:p>
          <a:p>
            <a:pPr indent="357188"/>
            <a:r>
              <a:rPr lang="en-GB" dirty="0"/>
              <a:t>&gt;&gt;&gt; print(type(</a:t>
            </a:r>
            <a:r>
              <a:rPr lang="en-GB" dirty="0" err="1"/>
              <a:t>heavy_tank</a:t>
            </a:r>
            <a:r>
              <a:rPr lang="en-GB" dirty="0"/>
              <a:t>)) </a:t>
            </a:r>
          </a:p>
          <a:p>
            <a:pPr marL="0" lvl="1" indent="357188"/>
            <a:r>
              <a:rPr lang="en-GB" dirty="0"/>
              <a:t>&lt;class ‘</a:t>
            </a:r>
            <a:r>
              <a:rPr lang="en-GB" dirty="0" err="1"/>
              <a:t>tank.Tank</a:t>
            </a:r>
            <a:r>
              <a:rPr lang="en-GB" dirty="0"/>
              <a:t>’&gt;</a:t>
            </a:r>
          </a:p>
          <a:p>
            <a:endParaRPr lang="en-GB" dirty="0">
              <a:cs typeface="Courier New" pitchFamily="49" charset="0"/>
            </a:endParaRPr>
          </a:p>
          <a:p>
            <a:r>
              <a:rPr lang="en-GB" dirty="0"/>
              <a:t>Directly checking an object's class (e.g., using __class__) goes against Python’s </a:t>
            </a:r>
            <a:r>
              <a:rPr lang="en-GB" b="1" dirty="0"/>
              <a:t>duck typing </a:t>
            </a:r>
            <a:r>
              <a:rPr lang="en-GB" dirty="0"/>
              <a:t>principle. Instead of verifying the class, check if the object has the required attributes or methods. Use </a:t>
            </a:r>
            <a:r>
              <a:rPr lang="en-GB" b="1" dirty="0" err="1"/>
              <a:t>hasattr</a:t>
            </a:r>
            <a:r>
              <a:rPr lang="en-GB" b="1" dirty="0"/>
              <a:t>() </a:t>
            </a:r>
            <a:r>
              <a:rPr lang="en-GB" dirty="0"/>
              <a:t>to ensure the object can perform the needed action, following the "if it quacks like a duck" approach.</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10</a:t>
            </a:fld>
            <a:endParaRPr lang="en-GB"/>
          </a:p>
        </p:txBody>
      </p:sp>
    </p:spTree>
    <p:extLst>
      <p:ext uri="{BB962C8B-B14F-4D97-AF65-F5344CB8AC3E}">
        <p14:creationId xmlns:p14="http://schemas.microsoft.com/office/powerpoint/2010/main" val="306060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fundamental concept in object-oriented programming is that </a:t>
            </a:r>
            <a:r>
              <a:rPr lang="en-GB" b="1" dirty="0"/>
              <a:t>messages</a:t>
            </a:r>
            <a:r>
              <a:rPr lang="en-GB" dirty="0"/>
              <a:t> are sent to objects, requesting them to perform actions. Ideally, we shouldn't need to check the class of the object; we should only verify that it can carry out the requested action.</a:t>
            </a:r>
          </a:p>
          <a:p>
            <a:endParaRPr lang="en-GB" dirty="0"/>
          </a:p>
          <a:p>
            <a:r>
              <a:rPr lang="en-GB" dirty="0"/>
              <a:t>Unfortunately, this principle has been diluted in many OO languages, especially static ones. Even languages that fully support </a:t>
            </a:r>
            <a:r>
              <a:rPr lang="en-GB" b="1" dirty="0"/>
              <a:t>polymorphism</a:t>
            </a:r>
            <a:r>
              <a:rPr lang="en-GB" dirty="0"/>
              <a:t> often rely on checking the class rather than the object's behaviour.</a:t>
            </a:r>
          </a:p>
          <a:p>
            <a:endParaRPr lang="en-GB" dirty="0"/>
          </a:p>
          <a:p>
            <a:r>
              <a:rPr lang="en-GB" dirty="0"/>
              <a:t>Python, along with most dynamic languages, allows programmers to check if an object can perform the desired behaviour, rather than checking its class. This is known as </a:t>
            </a:r>
            <a:r>
              <a:rPr lang="en-GB" b="1" dirty="0"/>
              <a:t>Duck Typing</a:t>
            </a:r>
            <a:r>
              <a:rPr lang="en-GB" dirty="0"/>
              <a:t>: we don’t care about the type of object, as long as it behaves as expected. If it quacks like a duck, that’s good enough — even if it’s a duck mimic!</a:t>
            </a:r>
          </a:p>
        </p:txBody>
      </p:sp>
      <p:sp>
        <p:nvSpPr>
          <p:cNvPr id="4" name="Slide Number Placeholder 3"/>
          <p:cNvSpPr>
            <a:spLocks noGrp="1"/>
          </p:cNvSpPr>
          <p:nvPr>
            <p:ph type="sldNum" sz="quarter" idx="5"/>
          </p:nvPr>
        </p:nvSpPr>
        <p:spPr/>
        <p:txBody>
          <a:bodyPr/>
          <a:lstStyle/>
          <a:p>
            <a:fld id="{35BE1F5F-BEC2-48D5-A890-C07C79853E26}" type="slidenum">
              <a:rPr lang="en-GB" smtClean="0"/>
              <a:t>11</a:t>
            </a:fld>
            <a:endParaRPr lang="en-GB"/>
          </a:p>
        </p:txBody>
      </p:sp>
    </p:spTree>
    <p:extLst>
      <p:ext uri="{BB962C8B-B14F-4D97-AF65-F5344CB8AC3E}">
        <p14:creationId xmlns:p14="http://schemas.microsoft.com/office/powerpoint/2010/main" val="3269720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conventions for exporting names from modules also apply to classes in Python.  </a:t>
            </a:r>
            <a:r>
              <a:rPr lang="en-GB" b="1" dirty="0"/>
              <a:t>Introspection</a:t>
            </a:r>
            <a:r>
              <a:rPr lang="en-GB" dirty="0"/>
              <a:t>, a key concept in OOP refers to obtaining information about an object at runtime. Common introspection techniques include using the </a:t>
            </a:r>
            <a:r>
              <a:rPr lang="en-GB" b="1" dirty="0" err="1"/>
              <a:t>dir</a:t>
            </a:r>
            <a:r>
              <a:rPr lang="en-GB" b="1" dirty="0"/>
              <a:t>() </a:t>
            </a:r>
            <a:r>
              <a:rPr lang="en-GB" dirty="0"/>
              <a:t>function to display an object’s attributes and methods, the </a:t>
            </a:r>
            <a:r>
              <a:rPr lang="en-GB" b="1" dirty="0" err="1"/>
              <a:t>hasattr</a:t>
            </a:r>
            <a:r>
              <a:rPr lang="en-GB" b="1" dirty="0"/>
              <a:t>() </a:t>
            </a:r>
            <a:r>
              <a:rPr lang="en-GB" dirty="0"/>
              <a:t>function to check if an object has a specific attribute, and the </a:t>
            </a:r>
            <a:r>
              <a:rPr lang="en-GB" b="1" dirty="0"/>
              <a:t>help() </a:t>
            </a:r>
            <a:r>
              <a:rPr lang="en-GB" dirty="0"/>
              <a:t>function to view an object’s associated documentation strings (docstrings).</a:t>
            </a:r>
          </a:p>
          <a:p>
            <a:endParaRPr lang="en-GB" dirty="0"/>
          </a:p>
          <a:p>
            <a:pPr>
              <a:buNone/>
            </a:pPr>
            <a:r>
              <a:rPr lang="en-GB" dirty="0"/>
              <a:t>In Python, underscores in attribute and method names indicate protection or privacy levels.</a:t>
            </a:r>
          </a:p>
          <a:p>
            <a:pPr marL="541338" lvl="1" indent="-84138">
              <a:buFont typeface="Arial" panose="020B0604020202020204" pitchFamily="34" charset="0"/>
              <a:buChar char="•"/>
            </a:pPr>
            <a:r>
              <a:rPr lang="en-GB" dirty="0"/>
              <a:t> A single leading underscore (_name) signals internal use within a class but doesn’t enforce privacy.</a:t>
            </a:r>
          </a:p>
          <a:p>
            <a:pPr marL="541338" lvl="1" indent="-84138">
              <a:buFont typeface="Arial" panose="020B0604020202020204" pitchFamily="34" charset="0"/>
              <a:buChar char="•"/>
            </a:pPr>
            <a:r>
              <a:rPr lang="en-GB" dirty="0"/>
              <a:t> A double leading underscore (__name) triggers name mangling, renaming it to _</a:t>
            </a:r>
            <a:r>
              <a:rPr lang="en-GB" dirty="0" err="1"/>
              <a:t>ClassName</a:t>
            </a:r>
            <a:r>
              <a:rPr lang="en-GB" dirty="0"/>
              <a:t>__name to prevent conflicts in subclasses.</a:t>
            </a:r>
          </a:p>
          <a:p>
            <a:pPr marL="541338" lvl="1" indent="-84138">
              <a:buFont typeface="Arial" panose="020B0604020202020204" pitchFamily="34" charset="0"/>
              <a:buChar char="•"/>
            </a:pPr>
            <a:r>
              <a:rPr lang="en-GB" dirty="0"/>
              <a:t> Double underscores around names (e.g., __</a:t>
            </a:r>
            <a:r>
              <a:rPr lang="en-GB" dirty="0" err="1"/>
              <a:t>init</a:t>
            </a:r>
            <a:r>
              <a:rPr lang="en-GB" dirty="0"/>
              <a:t>__, __str__) indicate special "dunder" methods used for operator overloading and internal functionality.</a:t>
            </a:r>
          </a:p>
          <a:p>
            <a:endParaRPr lang="en-GB" dirty="0"/>
          </a:p>
          <a:p>
            <a:r>
              <a:rPr lang="en-GB" dirty="0"/>
              <a:t>Class methods, defined with the </a:t>
            </a:r>
            <a:r>
              <a:rPr lang="en-GB" b="1" dirty="0"/>
              <a:t>@classmethod </a:t>
            </a:r>
            <a:r>
              <a:rPr lang="en-GB" dirty="0"/>
              <a:t>decorator, are bound to the class instead of an instance, receiving </a:t>
            </a:r>
            <a:r>
              <a:rPr lang="en-GB" b="1" dirty="0" err="1"/>
              <a:t>cls</a:t>
            </a:r>
            <a:r>
              <a:rPr lang="en-GB" dirty="0"/>
              <a:t> as the first argument. They are useful for operations related to the class itself, such as factory methods, though module-level functions are often preferable. Calling a class method on an instance is generally discouraged, as it can be confusing.</a:t>
            </a:r>
          </a:p>
        </p:txBody>
      </p:sp>
      <p:sp>
        <p:nvSpPr>
          <p:cNvPr id="4" name="Slide Number Placeholder 3"/>
          <p:cNvSpPr>
            <a:spLocks noGrp="1"/>
          </p:cNvSpPr>
          <p:nvPr>
            <p:ph type="sldNum" sz="quarter" idx="5"/>
          </p:nvPr>
        </p:nvSpPr>
        <p:spPr/>
        <p:txBody>
          <a:bodyPr/>
          <a:lstStyle/>
          <a:p>
            <a:fld id="{35BE1F5F-BEC2-48D5-A890-C07C79853E26}" type="slidenum">
              <a:rPr lang="en-GB" smtClean="0"/>
              <a:t>12</a:t>
            </a:fld>
            <a:endParaRPr lang="en-GB"/>
          </a:p>
        </p:txBody>
      </p:sp>
    </p:spTree>
    <p:extLst>
      <p:ext uri="{BB962C8B-B14F-4D97-AF65-F5344CB8AC3E}">
        <p14:creationId xmlns:p14="http://schemas.microsoft.com/office/powerpoint/2010/main" val="1884334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constructor in Python can be a bit confusing because it has two possible functions: __new__ and __</a:t>
            </a:r>
            <a:r>
              <a:rPr lang="en-GB" dirty="0" err="1"/>
              <a:t>init</a:t>
            </a:r>
            <a:r>
              <a:rPr lang="en-GB" dirty="0"/>
              <a:t>__. In most cases, we only need to implement __</a:t>
            </a:r>
            <a:r>
              <a:rPr lang="en-GB" dirty="0" err="1"/>
              <a:t>init</a:t>
            </a:r>
            <a:r>
              <a:rPr lang="en-GB" dirty="0"/>
              <a:t>__, which is automatically called after an object is created.</a:t>
            </a:r>
          </a:p>
          <a:p>
            <a:endParaRPr lang="en-GB" dirty="0"/>
          </a:p>
          <a:p>
            <a:r>
              <a:rPr lang="en-GB" dirty="0"/>
              <a:t>__new__, on the other hand, is a class method that is called before the object is created. It is primarily used in two scenarios: when creating immutable objects (such as strings or tuples) or when working with </a:t>
            </a:r>
            <a:r>
              <a:rPr lang="en-GB" dirty="0" err="1"/>
              <a:t>metaclasses</a:t>
            </a:r>
            <a:r>
              <a:rPr lang="en-GB" dirty="0"/>
              <a:t>. These use cases are relatively rare. If __new__ is implemented, the __</a:t>
            </a:r>
            <a:r>
              <a:rPr lang="en-GB" dirty="0" err="1"/>
              <a:t>init</a:t>
            </a:r>
            <a:r>
              <a:rPr lang="en-GB" dirty="0"/>
              <a:t>__ method will not be called automatically.</a:t>
            </a:r>
          </a:p>
        </p:txBody>
      </p:sp>
      <p:sp>
        <p:nvSpPr>
          <p:cNvPr id="4" name="Slide Number Placeholder 3"/>
          <p:cNvSpPr>
            <a:spLocks noGrp="1"/>
          </p:cNvSpPr>
          <p:nvPr>
            <p:ph type="sldNum" sz="quarter" idx="5"/>
          </p:nvPr>
        </p:nvSpPr>
        <p:spPr/>
        <p:txBody>
          <a:bodyPr/>
          <a:lstStyle/>
          <a:p>
            <a:fld id="{35BE1F5F-BEC2-48D5-A890-C07C79853E26}" type="slidenum">
              <a:rPr lang="en-GB" smtClean="0"/>
              <a:t>13</a:t>
            </a:fld>
            <a:endParaRPr lang="en-GB"/>
          </a:p>
        </p:txBody>
      </p:sp>
    </p:spTree>
    <p:extLst>
      <p:ext uri="{BB962C8B-B14F-4D97-AF65-F5344CB8AC3E}">
        <p14:creationId xmlns:p14="http://schemas.microsoft.com/office/powerpoint/2010/main" val="372703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 includes a collection of special methods that provide high-level behaviours for objects and enable their interactions with operators. Two special methods introduced earlier are __</a:t>
            </a:r>
            <a:r>
              <a:rPr lang="en-GB" dirty="0" err="1"/>
              <a:t>init</a:t>
            </a:r>
            <a:r>
              <a:rPr lang="en-GB" dirty="0"/>
              <a:t>__ and __str__. The __</a:t>
            </a:r>
            <a:r>
              <a:rPr lang="en-GB" dirty="0" err="1"/>
              <a:t>init</a:t>
            </a:r>
            <a:r>
              <a:rPr lang="en-GB" dirty="0"/>
              <a:t>__ method is implicitly called when a new object is created, while the __str__ method is invoked when the str() or print() function is used on an object.</a:t>
            </a:r>
          </a:p>
          <a:p>
            <a:endParaRPr lang="en-GB" dirty="0"/>
          </a:p>
          <a:p>
            <a:r>
              <a:rPr lang="en-GB" dirty="0"/>
              <a:t>Other special methods allow you to customize the behaviour of standard functions when applied to objects. For example, the </a:t>
            </a:r>
            <a:r>
              <a:rPr lang="en-GB" dirty="0" err="1"/>
              <a:t>len</a:t>
            </a:r>
            <a:r>
              <a:rPr lang="en-GB" dirty="0"/>
              <a:t>() function can be overridden by implementing the __</a:t>
            </a:r>
            <a:r>
              <a:rPr lang="en-GB" dirty="0" err="1"/>
              <a:t>len</a:t>
            </a:r>
            <a:r>
              <a:rPr lang="en-GB" dirty="0"/>
              <a:t>__ method. In the case of a Tank class, a __</a:t>
            </a:r>
            <a:r>
              <a:rPr lang="en-GB" dirty="0" err="1"/>
              <a:t>len</a:t>
            </a:r>
            <a:r>
              <a:rPr lang="en-GB" dirty="0"/>
              <a:t>__ method could return the tank’s length in meters, while a __bool__ method could return True if the tank's health is non-zero. This enables intuitive usage in expressions such as:</a:t>
            </a:r>
          </a:p>
          <a:p>
            <a:endParaRPr lang="en-GB" dirty="0"/>
          </a:p>
          <a:p>
            <a:r>
              <a:rPr lang="en-GB" dirty="0"/>
              <a:t>if </a:t>
            </a:r>
            <a:r>
              <a:rPr lang="en-GB" dirty="0" err="1"/>
              <a:t>heavy_tank</a:t>
            </a:r>
            <a:r>
              <a:rPr lang="en-GB" dirty="0"/>
              <a:t>:</a:t>
            </a:r>
          </a:p>
          <a:p>
            <a:r>
              <a:rPr lang="en-GB" dirty="0"/>
              <a:t>    print(“Tis but a scratch!”)</a:t>
            </a:r>
          </a:p>
          <a:p>
            <a:endParaRPr lang="en-GB" dirty="0"/>
          </a:p>
          <a:p>
            <a:r>
              <a:rPr lang="en-GB" dirty="0"/>
              <a:t>It's worth noting that in Python 3, the special method for determining truth is __bool__, whereas in Python 2, this method is called __nonzero__. This distinction is important for maintaining compatibility across versions.</a:t>
            </a:r>
          </a:p>
        </p:txBody>
      </p:sp>
      <p:sp>
        <p:nvSpPr>
          <p:cNvPr id="4" name="Slide Number Placeholder 3"/>
          <p:cNvSpPr>
            <a:spLocks noGrp="1"/>
          </p:cNvSpPr>
          <p:nvPr>
            <p:ph type="sldNum" sz="quarter" idx="5"/>
          </p:nvPr>
        </p:nvSpPr>
        <p:spPr/>
        <p:txBody>
          <a:bodyPr/>
          <a:lstStyle/>
          <a:p>
            <a:fld id="{35BE1F5F-BEC2-48D5-A890-C07C79853E26}" type="slidenum">
              <a:rPr lang="en-GB" smtClean="0"/>
              <a:t>14</a:t>
            </a:fld>
            <a:endParaRPr lang="en-GB"/>
          </a:p>
        </p:txBody>
      </p:sp>
    </p:spTree>
    <p:extLst>
      <p:ext uri="{BB962C8B-B14F-4D97-AF65-F5344CB8AC3E}">
        <p14:creationId xmlns:p14="http://schemas.microsoft.com/office/powerpoint/2010/main" val="410684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not an exhaustive list of operator overloading special methods, as it is too extensive to cover here. For a complete reference, check the Python documentation (search for methods like __add__).</a:t>
            </a:r>
          </a:p>
          <a:p>
            <a:endParaRPr lang="en-GB" dirty="0"/>
          </a:p>
          <a:p>
            <a:r>
              <a:rPr lang="en-GB" dirty="0"/>
              <a:t>Compound (or augmented) assignments, such as +=, have their own special methods, typically prefixed with an "</a:t>
            </a:r>
            <a:r>
              <a:rPr lang="en-GB" dirty="0" err="1"/>
              <a:t>i</a:t>
            </a:r>
            <a:r>
              <a:rPr lang="en-GB" dirty="0"/>
              <a:t>". For example, the special method for += is __</a:t>
            </a:r>
            <a:r>
              <a:rPr lang="en-GB" dirty="0" err="1"/>
              <a:t>iadd</a:t>
            </a:r>
            <a:r>
              <a:rPr lang="en-GB" dirty="0"/>
              <a:t>__. If __</a:t>
            </a:r>
            <a:r>
              <a:rPr lang="en-GB" dirty="0" err="1"/>
              <a:t>iadd</a:t>
            </a:r>
            <a:r>
              <a:rPr lang="en-GB" dirty="0"/>
              <a:t>__ is not implemented, Python will fall back on the __add__ method, so you don’t need to duplicate code—unlike in C++.</a:t>
            </a:r>
          </a:p>
          <a:p>
            <a:endParaRPr lang="en-GB" dirty="0"/>
          </a:p>
          <a:p>
            <a:r>
              <a:rPr lang="en-GB" dirty="0"/>
              <a:t>However, methods for overloading binary operators such as +, -, *, /, %, **, &lt;&lt;, &gt;&gt;, &amp;, ^, and | are not automatically symmetrical. To handle cases like 1 + object, you need to implement a corresponding method prefixed with __r, such as __</a:t>
            </a:r>
            <a:r>
              <a:rPr lang="en-GB" dirty="0" err="1"/>
              <a:t>radd</a:t>
            </a:r>
            <a:r>
              <a:rPr lang="en-GB" dirty="0"/>
              <a:t>__. For example:</a:t>
            </a:r>
          </a:p>
          <a:p>
            <a:pPr lvl="1">
              <a:buFont typeface="Arial" panose="020B0604020202020204" pitchFamily="34" charset="0"/>
              <a:buChar char="•"/>
            </a:pPr>
            <a:r>
              <a:rPr lang="en-GB" dirty="0"/>
              <a:t>  object + 1 calls __add__.</a:t>
            </a:r>
          </a:p>
          <a:p>
            <a:pPr lvl="1">
              <a:buFont typeface="Arial" panose="020B0604020202020204" pitchFamily="34" charset="0"/>
              <a:buChar char="•"/>
            </a:pPr>
            <a:r>
              <a:rPr lang="en-GB" dirty="0"/>
              <a:t>  1 + object calls __</a:t>
            </a:r>
            <a:r>
              <a:rPr lang="en-GB" dirty="0" err="1"/>
              <a:t>radd</a:t>
            </a:r>
            <a:r>
              <a:rPr lang="en-GB" dirty="0"/>
              <a:t>__.</a:t>
            </a:r>
          </a:p>
          <a:p>
            <a:endParaRPr lang="en-GB" dirty="0"/>
          </a:p>
          <a:p>
            <a:r>
              <a:rPr lang="en-GB" dirty="0"/>
              <a:t>Many special methods for comparisons are similar and often call a shared underlying method. For example, methods like __</a:t>
            </a:r>
            <a:r>
              <a:rPr lang="en-GB" dirty="0" err="1"/>
              <a:t>eq</a:t>
            </a:r>
            <a:r>
              <a:rPr lang="en-GB" dirty="0"/>
              <a:t>__, __ne__, __</a:t>
            </a:r>
            <a:r>
              <a:rPr lang="en-GB" dirty="0" err="1"/>
              <a:t>lt</a:t>
            </a:r>
            <a:r>
              <a:rPr lang="en-GB" dirty="0"/>
              <a:t>__, __</a:t>
            </a:r>
            <a:r>
              <a:rPr lang="en-GB" dirty="0" err="1"/>
              <a:t>gt</a:t>
            </a:r>
            <a:r>
              <a:rPr lang="en-GB" dirty="0"/>
              <a:t>__, __le__, and __</a:t>
            </a:r>
            <a:r>
              <a:rPr lang="en-GB" dirty="0" err="1"/>
              <a:t>ge</a:t>
            </a:r>
            <a:r>
              <a:rPr lang="en-GB" dirty="0"/>
              <a:t>__ can all be implemented as single-line calls to a generic comparison method. This comparison method typically returns -1, 0, or +1, where 0 indicates equality.</a:t>
            </a:r>
          </a:p>
        </p:txBody>
      </p:sp>
      <p:sp>
        <p:nvSpPr>
          <p:cNvPr id="4" name="Slide Number Placeholder 3"/>
          <p:cNvSpPr>
            <a:spLocks noGrp="1"/>
          </p:cNvSpPr>
          <p:nvPr>
            <p:ph type="sldNum" sz="quarter" idx="5"/>
          </p:nvPr>
        </p:nvSpPr>
        <p:spPr/>
        <p:txBody>
          <a:bodyPr/>
          <a:lstStyle/>
          <a:p>
            <a:fld id="{35BE1F5F-BEC2-48D5-A890-C07C79853E26}" type="slidenum">
              <a:rPr lang="en-GB" smtClean="0"/>
              <a:t>15</a:t>
            </a:fld>
            <a:endParaRPr lang="en-GB"/>
          </a:p>
        </p:txBody>
      </p:sp>
    </p:spTree>
    <p:extLst>
      <p:ext uri="{BB962C8B-B14F-4D97-AF65-F5344CB8AC3E}">
        <p14:creationId xmlns:p14="http://schemas.microsoft.com/office/powerpoint/2010/main" val="19430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Tank class models a simple tank object with attributes for </a:t>
            </a:r>
            <a:r>
              <a:rPr lang="en-GB" b="1" dirty="0"/>
              <a:t>name</a:t>
            </a:r>
            <a:r>
              <a:rPr lang="en-GB" dirty="0"/>
              <a:t>, </a:t>
            </a:r>
            <a:r>
              <a:rPr lang="en-GB" b="1" dirty="0"/>
              <a:t>health</a:t>
            </a:r>
            <a:r>
              <a:rPr lang="en-GB" dirty="0"/>
              <a:t>, and </a:t>
            </a:r>
            <a:r>
              <a:rPr lang="en-GB" b="1" dirty="0"/>
              <a:t>armour</a:t>
            </a:r>
            <a:r>
              <a:rPr lang="en-GB" dirty="0"/>
              <a:t>. It demonstrates </a:t>
            </a:r>
            <a:r>
              <a:rPr lang="en-GB" b="1" dirty="0"/>
              <a:t>operator overloading </a:t>
            </a:r>
            <a:r>
              <a:rPr lang="en-GB" dirty="0"/>
              <a:t>for the __str__ and __add__ methods, and uses </a:t>
            </a:r>
            <a:r>
              <a:rPr lang="en-GB" b="1" dirty="0"/>
              <a:t>encapsulation</a:t>
            </a:r>
            <a:r>
              <a:rPr lang="en-GB" dirty="0"/>
              <a:t> by making health and armour private – managing these protected variables is covered on the next slide!</a:t>
            </a:r>
          </a:p>
          <a:p>
            <a:endParaRPr lang="en-GB" dirty="0"/>
          </a:p>
          <a:p>
            <a:pPr marL="0" marR="0" lvl="0" indent="0" algn="l" defTabSz="536575" rtl="0" eaLnBrk="1" fontAlgn="auto" latinLnBrk="0" hangingPunct="1">
              <a:lnSpc>
                <a:spcPct val="100000"/>
              </a:lnSpc>
              <a:spcBef>
                <a:spcPts val="0"/>
              </a:spcBef>
              <a:spcAft>
                <a:spcPts val="0"/>
              </a:spcAft>
              <a:buClrTx/>
              <a:buSzTx/>
              <a:buFontTx/>
              <a:buNone/>
              <a:tabLst/>
              <a:defRPr/>
            </a:pPr>
            <a:r>
              <a:rPr lang="en-GB" dirty="0"/>
              <a:t>The __str__ method provides a user-friendly string when printing a Tank object, making it easier to inspect tank details during debugging or user interaction:</a:t>
            </a:r>
            <a:r>
              <a:rPr lang="en-GB" sz="1200" dirty="0">
                <a:latin typeface="Courier New" panose="02070309020205020404" pitchFamily="49" charset="0"/>
              </a:rPr>
              <a:t>	Tank Name: Panther, Health: 100, Armor: 50</a:t>
            </a:r>
          </a:p>
          <a:p>
            <a:endParaRPr lang="en-GB" dirty="0"/>
          </a:p>
          <a:p>
            <a:r>
              <a:rPr lang="en-GB" dirty="0"/>
              <a:t>The __add__ method defines how two tanks combine using the + operator:</a:t>
            </a:r>
          </a:p>
          <a:p>
            <a:pPr marL="539750" lvl="1" indent="-82550">
              <a:buFont typeface="Arial" panose="020B0604020202020204" pitchFamily="34" charset="0"/>
              <a:buChar char="•"/>
            </a:pPr>
            <a:r>
              <a:rPr lang="en-GB" dirty="0"/>
              <a:t>Names are merged using the first 5 characters of tank1 and the first 4 of tank2.</a:t>
            </a:r>
          </a:p>
          <a:p>
            <a:pPr marL="539750" lvl="1" indent="-82550">
              <a:buFont typeface="Arial" panose="020B0604020202020204" pitchFamily="34" charset="0"/>
              <a:buChar char="•"/>
            </a:pPr>
            <a:r>
              <a:rPr lang="en-GB" dirty="0"/>
              <a:t>Health and armour values are summed to create a stronger tank.</a:t>
            </a:r>
          </a:p>
          <a:p>
            <a:endParaRPr lang="en-GB" dirty="0"/>
          </a:p>
          <a:p>
            <a:r>
              <a:rPr lang="en-GB" dirty="0"/>
              <a:t>Rather than modifying the original object, __add__ returns a new one by calling the Tank constructor. If extra attributes are involved, </a:t>
            </a:r>
            <a:r>
              <a:rPr lang="en-GB" dirty="0" err="1"/>
              <a:t>copy.deepcopy</a:t>
            </a:r>
            <a:r>
              <a:rPr lang="en-GB" dirty="0"/>
              <a:t>() from the copy module can help - though it’s not foolproof. A custom __</a:t>
            </a:r>
            <a:r>
              <a:rPr lang="en-GB" dirty="0" err="1"/>
              <a:t>deepcopy</a:t>
            </a:r>
            <a:r>
              <a:rPr lang="en-GB" dirty="0"/>
              <a:t>__ method can be defined if needed.</a:t>
            </a:r>
          </a:p>
        </p:txBody>
      </p:sp>
      <p:sp>
        <p:nvSpPr>
          <p:cNvPr id="4" name="Slide Number Placeholder 3"/>
          <p:cNvSpPr>
            <a:spLocks noGrp="1"/>
          </p:cNvSpPr>
          <p:nvPr>
            <p:ph type="sldNum" sz="quarter" idx="5"/>
          </p:nvPr>
        </p:nvSpPr>
        <p:spPr/>
        <p:txBody>
          <a:bodyPr/>
          <a:lstStyle/>
          <a:p>
            <a:fld id="{35BE1F5F-BEC2-48D5-A890-C07C79853E26}" type="slidenum">
              <a:rPr lang="en-GB" smtClean="0"/>
              <a:t>16</a:t>
            </a:fld>
            <a:endParaRPr lang="en-GB"/>
          </a:p>
        </p:txBody>
      </p:sp>
    </p:spTree>
    <p:extLst>
      <p:ext uri="{BB962C8B-B14F-4D97-AF65-F5344CB8AC3E}">
        <p14:creationId xmlns:p14="http://schemas.microsoft.com/office/powerpoint/2010/main" val="42588741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Getter and setter methods are essential tools in object-oriented programming for encapsulating data and ensuring controlled access to private attributes. They are particularly useful when you want to enforce specific rules or validation logic before retrieving or modifying an attribute's value. </a:t>
            </a:r>
          </a:p>
          <a:p>
            <a:endParaRPr lang="en-GB" dirty="0"/>
          </a:p>
          <a:p>
            <a:r>
              <a:rPr lang="en-GB" dirty="0"/>
              <a:t>In Python, attributes prefixed with a single underscore (e.g., _health) or double underscore are treated as private and should not be accessed directly outside the class. Instead, getters and setters provide a structured way to manage these attributes while maintaining the integrity of the data.</a:t>
            </a:r>
          </a:p>
          <a:p>
            <a:endParaRPr lang="en-GB" dirty="0"/>
          </a:p>
          <a:p>
            <a:r>
              <a:rPr lang="en-GB" dirty="0"/>
              <a:t>In the Tank class example, getters (</a:t>
            </a:r>
            <a:r>
              <a:rPr lang="en-GB" dirty="0" err="1"/>
              <a:t>get_health</a:t>
            </a:r>
            <a:r>
              <a:rPr lang="en-GB" dirty="0"/>
              <a:t>) retrieve the values of private attributes, while setters (</a:t>
            </a:r>
            <a:r>
              <a:rPr lang="en-GB" dirty="0" err="1"/>
              <a:t>set_health</a:t>
            </a:r>
            <a:r>
              <a:rPr lang="en-GB" dirty="0"/>
              <a:t>) update those attributes with added validation. For instance, the </a:t>
            </a:r>
            <a:r>
              <a:rPr lang="en-GB" dirty="0" err="1"/>
              <a:t>set_health</a:t>
            </a:r>
            <a:r>
              <a:rPr lang="en-GB" dirty="0"/>
              <a:t> method ensures the health cannot go below zero. By using these methods, we not only protect the internal state of the object but also make the class more robust and easier to maintain. </a:t>
            </a:r>
          </a:p>
          <a:p>
            <a:endParaRPr lang="en-GB" dirty="0"/>
          </a:p>
          <a:p>
            <a:r>
              <a:rPr lang="en-GB" dirty="0"/>
              <a:t>While this example demonstrates a manual approach, Python also offers a more advanced and streamlined feature called the @property decorator, which allows you to define getter and setter behaviour directly with attribute-like syntax.</a:t>
            </a:r>
          </a:p>
        </p:txBody>
      </p:sp>
      <p:sp>
        <p:nvSpPr>
          <p:cNvPr id="4" name="Slide Number Placeholder 3"/>
          <p:cNvSpPr>
            <a:spLocks noGrp="1"/>
          </p:cNvSpPr>
          <p:nvPr>
            <p:ph type="sldNum" sz="quarter" idx="5"/>
          </p:nvPr>
        </p:nvSpPr>
        <p:spPr/>
        <p:txBody>
          <a:bodyPr/>
          <a:lstStyle/>
          <a:p>
            <a:fld id="{35BE1F5F-BEC2-48D5-A890-C07C79853E26}" type="slidenum">
              <a:rPr lang="en-GB" smtClean="0"/>
              <a:t>17</a:t>
            </a:fld>
            <a:endParaRPr lang="en-GB"/>
          </a:p>
        </p:txBody>
      </p:sp>
    </p:spTree>
    <p:extLst>
      <p:ext uri="{BB962C8B-B14F-4D97-AF65-F5344CB8AC3E}">
        <p14:creationId xmlns:p14="http://schemas.microsoft.com/office/powerpoint/2010/main" val="41869171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property() function in Python allows you to define getters, setters, and </a:t>
            </a:r>
            <a:r>
              <a:rPr lang="en-GB" dirty="0" err="1"/>
              <a:t>deleters</a:t>
            </a:r>
            <a:r>
              <a:rPr lang="en-GB" dirty="0"/>
              <a:t> for attributes in a clean and centralized way. This function links a private attribute to a set of methods for controlled access, ensuring data encapsulation. The property() function takes up to four arguments:</a:t>
            </a:r>
          </a:p>
          <a:p>
            <a:pPr lvl="1">
              <a:buFont typeface="Arial" panose="020B0604020202020204" pitchFamily="34" charset="0"/>
              <a:buChar char="•"/>
            </a:pPr>
            <a:r>
              <a:rPr lang="en-GB" b="1" dirty="0"/>
              <a:t>  </a:t>
            </a:r>
            <a:r>
              <a:rPr lang="en-GB" b="1" dirty="0" err="1"/>
              <a:t>fget</a:t>
            </a:r>
            <a:r>
              <a:rPr lang="en-GB" dirty="0"/>
              <a:t>: The getter method to retrieve the value.</a:t>
            </a:r>
          </a:p>
          <a:p>
            <a:pPr lvl="1">
              <a:buFont typeface="Arial" panose="020B0604020202020204" pitchFamily="34" charset="0"/>
              <a:buChar char="•"/>
            </a:pPr>
            <a:r>
              <a:rPr lang="en-GB" b="1" dirty="0"/>
              <a:t>  </a:t>
            </a:r>
            <a:r>
              <a:rPr lang="en-GB" b="1" dirty="0" err="1"/>
              <a:t>fset</a:t>
            </a:r>
            <a:r>
              <a:rPr lang="en-GB" dirty="0"/>
              <a:t>: The setter method to modify the value.</a:t>
            </a:r>
          </a:p>
          <a:p>
            <a:pPr lvl="1">
              <a:buFont typeface="Arial" panose="020B0604020202020204" pitchFamily="34" charset="0"/>
              <a:buChar char="•"/>
            </a:pPr>
            <a:r>
              <a:rPr lang="en-GB" b="1" dirty="0"/>
              <a:t>  </a:t>
            </a:r>
            <a:r>
              <a:rPr lang="en-GB" b="1" dirty="0" err="1"/>
              <a:t>fdel</a:t>
            </a:r>
            <a:r>
              <a:rPr lang="en-GB" dirty="0"/>
              <a:t>: The </a:t>
            </a:r>
            <a:r>
              <a:rPr lang="en-GB" dirty="0" err="1"/>
              <a:t>deleter</a:t>
            </a:r>
            <a:r>
              <a:rPr lang="en-GB" dirty="0"/>
              <a:t> method to delete the value.</a:t>
            </a:r>
          </a:p>
          <a:p>
            <a:pPr lvl="1">
              <a:buFont typeface="Arial" panose="020B0604020202020204" pitchFamily="34" charset="0"/>
              <a:buChar char="•"/>
            </a:pPr>
            <a:r>
              <a:rPr lang="en-GB" b="1" dirty="0"/>
              <a:t>  doc</a:t>
            </a:r>
            <a:r>
              <a:rPr lang="en-GB" dirty="0"/>
              <a:t>: An optional docstring describing the property.</a:t>
            </a:r>
          </a:p>
          <a:p>
            <a:pPr lvl="1">
              <a:buFont typeface="Arial" panose="020B0604020202020204" pitchFamily="34" charset="0"/>
              <a:buChar char="•"/>
            </a:pPr>
            <a:endParaRPr lang="en-GB" dirty="0"/>
          </a:p>
          <a:p>
            <a:r>
              <a:rPr lang="en-GB" dirty="0"/>
              <a:t>In the Tank class example, property() is used to create a health property that provides controlled access to the _health attribute. Methods like </a:t>
            </a:r>
            <a:r>
              <a:rPr lang="en-GB" dirty="0" err="1"/>
              <a:t>get_health</a:t>
            </a:r>
            <a:r>
              <a:rPr lang="en-GB" dirty="0"/>
              <a:t>, </a:t>
            </a:r>
            <a:r>
              <a:rPr lang="en-GB" dirty="0" err="1"/>
              <a:t>set_health</a:t>
            </a:r>
            <a:r>
              <a:rPr lang="en-GB" dirty="0"/>
              <a:t>, and </a:t>
            </a:r>
            <a:r>
              <a:rPr lang="en-GB" dirty="0" err="1"/>
              <a:t>del_health</a:t>
            </a:r>
            <a:r>
              <a:rPr lang="en-GB" dirty="0"/>
              <a:t> handle retrieving, modifying, and deleting the health attribute, respectively. This approach ensures that invalid values (e.g., negative health) can be intercepted and handled properly.</a:t>
            </a:r>
          </a:p>
          <a:p>
            <a:endParaRPr lang="en-GB" dirty="0"/>
          </a:p>
          <a:p>
            <a:r>
              <a:rPr lang="en-GB" dirty="0"/>
              <a:t>While property() offers flexibility, it can be verbose for simple use cases. Pythons @property decorator simplifies this process and will be discussed in the next slide.</a:t>
            </a:r>
          </a:p>
        </p:txBody>
      </p:sp>
      <p:sp>
        <p:nvSpPr>
          <p:cNvPr id="4" name="Slide Number Placeholder 3"/>
          <p:cNvSpPr>
            <a:spLocks noGrp="1"/>
          </p:cNvSpPr>
          <p:nvPr>
            <p:ph type="sldNum" sz="quarter" idx="5"/>
          </p:nvPr>
        </p:nvSpPr>
        <p:spPr/>
        <p:txBody>
          <a:bodyPr/>
          <a:lstStyle/>
          <a:p>
            <a:fld id="{35BE1F5F-BEC2-48D5-A890-C07C79853E26}" type="slidenum">
              <a:rPr lang="en-GB" smtClean="0"/>
              <a:t>18</a:t>
            </a:fld>
            <a:endParaRPr lang="en-GB"/>
          </a:p>
        </p:txBody>
      </p:sp>
    </p:spTree>
    <p:extLst>
      <p:ext uri="{BB962C8B-B14F-4D97-AF65-F5344CB8AC3E}">
        <p14:creationId xmlns:p14="http://schemas.microsoft.com/office/powerpoint/2010/main" val="2214392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6C2C6F-89BE-592C-E3DD-8901C65487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23B9F3-CAE2-0021-0C43-B3FBD45DB5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D9BC66-EC9D-90C9-BAC8-CE6D942833DC}"/>
              </a:ext>
            </a:extLst>
          </p:cNvPr>
          <p:cNvSpPr>
            <a:spLocks noGrp="1"/>
          </p:cNvSpPr>
          <p:nvPr>
            <p:ph type="body" idx="1"/>
          </p:nvPr>
        </p:nvSpPr>
        <p:spPr/>
        <p:txBody>
          <a:bodyPr/>
          <a:lstStyle/>
          <a:p>
            <a:r>
              <a:rPr lang="en-GB" dirty="0"/>
              <a:t>The </a:t>
            </a:r>
            <a:r>
              <a:rPr lang="en-GB" b="1" dirty="0"/>
              <a:t>@property </a:t>
            </a:r>
            <a:r>
              <a:rPr lang="en-GB" dirty="0"/>
              <a:t>decorator in Python allows methods to be accessed like attributes, improving readability and usability. Instead of calling getters or setters explicitly, you can use attribute-style syntax:</a:t>
            </a:r>
          </a:p>
          <a:p>
            <a:pPr lvl="1">
              <a:buFont typeface="Arial" panose="020B0604020202020204" pitchFamily="34" charset="0"/>
              <a:buChar char="•"/>
            </a:pPr>
            <a:r>
              <a:rPr lang="en-GB" dirty="0"/>
              <a:t>  </a:t>
            </a:r>
            <a:r>
              <a:rPr lang="en-GB" dirty="0" err="1"/>
              <a:t>tank.health</a:t>
            </a:r>
            <a:r>
              <a:rPr lang="en-GB" dirty="0"/>
              <a:t> retrieves the value.</a:t>
            </a:r>
          </a:p>
          <a:p>
            <a:pPr lvl="1">
              <a:buFont typeface="Arial" panose="020B0604020202020204" pitchFamily="34" charset="0"/>
              <a:buChar char="•"/>
            </a:pPr>
            <a:r>
              <a:rPr lang="en-GB" dirty="0"/>
              <a:t>  </a:t>
            </a:r>
            <a:r>
              <a:rPr lang="en-GB" dirty="0" err="1"/>
              <a:t>tank.health</a:t>
            </a:r>
            <a:r>
              <a:rPr lang="en-GB" dirty="0"/>
              <a:t> = 100 updates the value.</a:t>
            </a:r>
          </a:p>
          <a:p>
            <a:endParaRPr lang="en-GB" dirty="0"/>
          </a:p>
          <a:p>
            <a:r>
              <a:rPr lang="en-GB" dirty="0"/>
              <a:t>In the Tank class example, @property defines a getter for health, and @health.setter adds a setter with validation to prevent invalid values (like negatives). This lets you control access while keeping syntax clean and intuitive.</a:t>
            </a:r>
          </a:p>
          <a:p>
            <a:endParaRPr lang="en-GB" dirty="0"/>
          </a:p>
          <a:p>
            <a:r>
              <a:rPr lang="en-GB" dirty="0"/>
              <a:t>The @property decorator simplifies the property() function. Instead of calling property(</a:t>
            </a:r>
            <a:r>
              <a:rPr lang="en-GB" dirty="0" err="1"/>
              <a:t>get_health</a:t>
            </a:r>
            <a:r>
              <a:rPr lang="en-GB" dirty="0"/>
              <a:t>, setter=</a:t>
            </a:r>
            <a:r>
              <a:rPr lang="en-GB" dirty="0" err="1"/>
              <a:t>set_health</a:t>
            </a:r>
            <a:r>
              <a:rPr lang="en-GB" dirty="0"/>
              <a:t>), @property syntax defines the getter and  setters and </a:t>
            </a:r>
            <a:r>
              <a:rPr lang="en-GB" dirty="0" err="1"/>
              <a:t>deleters</a:t>
            </a:r>
            <a:r>
              <a:rPr lang="en-GB" dirty="0"/>
              <a:t> can be added with:</a:t>
            </a:r>
          </a:p>
          <a:p>
            <a:pPr lvl="1">
              <a:buFont typeface="Arial" panose="020B0604020202020204" pitchFamily="34" charset="0"/>
              <a:buChar char="•"/>
            </a:pPr>
            <a:r>
              <a:rPr lang="en-GB" dirty="0"/>
              <a:t>  @getter_method_name.setter</a:t>
            </a:r>
          </a:p>
          <a:p>
            <a:pPr lvl="1">
              <a:buFont typeface="Arial" panose="020B0604020202020204" pitchFamily="34" charset="0"/>
              <a:buChar char="•"/>
            </a:pPr>
            <a:r>
              <a:rPr lang="en-GB" dirty="0"/>
              <a:t>  @getter_method_name.deleter</a:t>
            </a:r>
          </a:p>
          <a:p>
            <a:endParaRPr lang="en-GB" dirty="0"/>
          </a:p>
          <a:p>
            <a:r>
              <a:rPr lang="en-GB" dirty="0"/>
              <a:t>This preserves encapsulation and streamlines attribute management. Common decorators in Python include @property, @classmethod, and @contextmanager. Creating custom decorators is possible but beyond this course.</a:t>
            </a:r>
          </a:p>
        </p:txBody>
      </p:sp>
      <p:sp>
        <p:nvSpPr>
          <p:cNvPr id="4" name="Slide Number Placeholder 3">
            <a:extLst>
              <a:ext uri="{FF2B5EF4-FFF2-40B4-BE49-F238E27FC236}">
                <a16:creationId xmlns:a16="http://schemas.microsoft.com/office/drawing/2014/main" id="{73BF3E9A-448A-17AF-7370-D1EB2671BA3C}"/>
              </a:ext>
            </a:extLst>
          </p:cNvPr>
          <p:cNvSpPr>
            <a:spLocks noGrp="1"/>
          </p:cNvSpPr>
          <p:nvPr>
            <p:ph type="sldNum" sz="quarter" idx="5"/>
          </p:nvPr>
        </p:nvSpPr>
        <p:spPr/>
        <p:txBody>
          <a:bodyPr/>
          <a:lstStyle/>
          <a:p>
            <a:fld id="{35BE1F5F-BEC2-48D5-A890-C07C79853E26}" type="slidenum">
              <a:rPr lang="en-GB" smtClean="0"/>
              <a:t>19</a:t>
            </a:fld>
            <a:endParaRPr lang="en-GB"/>
          </a:p>
        </p:txBody>
      </p:sp>
    </p:spTree>
    <p:extLst>
      <p:ext uri="{BB962C8B-B14F-4D97-AF65-F5344CB8AC3E}">
        <p14:creationId xmlns:p14="http://schemas.microsoft.com/office/powerpoint/2010/main" val="3211981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Object-orientation offers one of the best approaches to getting the most out of the Python language and libraries. This chapter presents and works through some key concepts in object modelling.</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2</a:t>
            </a:fld>
            <a:endParaRPr lang="en-GB"/>
          </a:p>
        </p:txBody>
      </p:sp>
    </p:spTree>
    <p:extLst>
      <p:ext uri="{BB962C8B-B14F-4D97-AF65-F5344CB8AC3E}">
        <p14:creationId xmlns:p14="http://schemas.microsoft.com/office/powerpoint/2010/main" val="42754704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CFAA7-DC5B-B6E2-5A36-230FD886C5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14924F-DBC7-EBA3-6FF6-0FF7B926BB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5E2E44-05D2-7252-8E85-8DC1C247E935}"/>
              </a:ext>
            </a:extLst>
          </p:cNvPr>
          <p:cNvSpPr>
            <a:spLocks noGrp="1"/>
          </p:cNvSpPr>
          <p:nvPr>
            <p:ph type="body" idx="1"/>
          </p:nvPr>
        </p:nvSpPr>
        <p:spPr/>
        <p:txBody>
          <a:bodyPr/>
          <a:lstStyle/>
          <a:p>
            <a:r>
              <a:rPr lang="en-GB" dirty="0"/>
              <a:t>Decorators come from the concept of metaprogramming, where code can modify or extend itself at runtime. They aren't limited to properties—they can be applied to any function that takes another function as an argument. This makes decorators versatile and widely used in Python.</a:t>
            </a:r>
          </a:p>
          <a:p>
            <a:endParaRPr lang="en-GB" dirty="0"/>
          </a:p>
          <a:p>
            <a:r>
              <a:rPr lang="en-GB" dirty="0"/>
              <a:t>One common use case for decorators is simplifying the creation of class methods (next slide) or properties, as originally intended. They improve readability and reduce complexity, as described in PEP 318. Without decorators, using built-ins like property() requires manually naming new functions and tying them to attributes, which can be cumbersome and confusing. For small examples, this isn’t a big issue, but in large, complex classes, managing properties without decorators can make the code harder to follow.</a:t>
            </a:r>
          </a:p>
          <a:p>
            <a:endParaRPr lang="en-GB" dirty="0"/>
          </a:p>
          <a:p>
            <a:r>
              <a:rPr lang="en-GB" dirty="0"/>
              <a:t>Decorators elegantly link functionality to attributes or methods, streamlining code organization and highlighting logical connections — almost like a Pythonic cherry on top of the cake for developers.</a:t>
            </a:r>
          </a:p>
        </p:txBody>
      </p:sp>
      <p:sp>
        <p:nvSpPr>
          <p:cNvPr id="4" name="Slide Number Placeholder 3">
            <a:extLst>
              <a:ext uri="{FF2B5EF4-FFF2-40B4-BE49-F238E27FC236}">
                <a16:creationId xmlns:a16="http://schemas.microsoft.com/office/drawing/2014/main" id="{7700C17D-36ED-BF3C-D203-003CCD545DE5}"/>
              </a:ext>
            </a:extLst>
          </p:cNvPr>
          <p:cNvSpPr>
            <a:spLocks noGrp="1"/>
          </p:cNvSpPr>
          <p:nvPr>
            <p:ph type="sldNum" sz="quarter" idx="5"/>
          </p:nvPr>
        </p:nvSpPr>
        <p:spPr/>
        <p:txBody>
          <a:bodyPr/>
          <a:lstStyle/>
          <a:p>
            <a:fld id="{35BE1F5F-BEC2-48D5-A890-C07C79853E26}" type="slidenum">
              <a:rPr lang="en-GB" smtClean="0"/>
              <a:t>20</a:t>
            </a:fld>
            <a:endParaRPr lang="en-GB"/>
          </a:p>
        </p:txBody>
      </p:sp>
    </p:spTree>
    <p:extLst>
      <p:ext uri="{BB962C8B-B14F-4D97-AF65-F5344CB8AC3E}">
        <p14:creationId xmlns:p14="http://schemas.microsoft.com/office/powerpoint/2010/main" val="14886266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F561B-4D33-B167-7CB6-E25771F08D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2FE2D1-F413-AE21-7572-335520B9BD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299427-0543-AEE2-C645-15445F2BD203}"/>
              </a:ext>
            </a:extLst>
          </p:cNvPr>
          <p:cNvSpPr>
            <a:spLocks noGrp="1"/>
          </p:cNvSpPr>
          <p:nvPr>
            <p:ph type="body" idx="1"/>
          </p:nvPr>
        </p:nvSpPr>
        <p:spPr/>
        <p:txBody>
          <a:bodyPr/>
          <a:lstStyle/>
          <a:p>
            <a:r>
              <a:rPr lang="en-GB" dirty="0"/>
              <a:t>Class methods are rarely essential—often, a standalone function is clearer. Calling a class method on an instance is discouraged, as it can cause confusion. In Python, a function defined in a class without parameters like self or </a:t>
            </a:r>
            <a:r>
              <a:rPr lang="en-GB" dirty="0" err="1"/>
              <a:t>cls</a:t>
            </a:r>
            <a:r>
              <a:rPr lang="en-GB" dirty="0"/>
              <a:t> is unbound.</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class method is tied to the class and takes </a:t>
            </a:r>
            <a:r>
              <a:rPr lang="en-GB" b="1" dirty="0" err="1"/>
              <a:t>cls</a:t>
            </a:r>
            <a:r>
              <a:rPr lang="en-GB" dirty="0"/>
              <a:t> as its first parameter. It’s defined using the </a:t>
            </a:r>
            <a:r>
              <a:rPr lang="en-GB" b="1" dirty="0"/>
              <a:t>@classmethod </a:t>
            </a:r>
            <a:r>
              <a:rPr lang="en-GB" dirty="0"/>
              <a:t>decorator. In contrast, a </a:t>
            </a:r>
            <a:r>
              <a:rPr lang="en-GB" b="1" dirty="0"/>
              <a:t>@staticmethod </a:t>
            </a:r>
            <a:r>
              <a:rPr lang="en-GB" dirty="0"/>
              <a:t>doesn’t take self or </a:t>
            </a:r>
            <a:r>
              <a:rPr lang="en-GB" dirty="0" err="1"/>
              <a:t>cls</a:t>
            </a:r>
            <a:r>
              <a:rPr lang="en-GB" dirty="0"/>
              <a:t> and works independently—ideal for utility functions that don’t need instance or class data. For example, in a Tank class, a static method could calculate damage based on external factors: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sz="1000" dirty="0"/>
              <a:t>                class Tank:</a:t>
            </a:r>
          </a:p>
          <a:p>
            <a:pPr lvl="1"/>
            <a:r>
              <a:rPr lang="en-GB" sz="1000" dirty="0"/>
              <a:t>    @staticmethod</a:t>
            </a:r>
          </a:p>
          <a:p>
            <a:pPr lvl="1"/>
            <a:r>
              <a:rPr lang="en-GB" sz="1000" dirty="0"/>
              <a:t>    def </a:t>
            </a:r>
            <a:r>
              <a:rPr lang="en-GB" sz="1000" dirty="0" err="1"/>
              <a:t>calculate_damage</a:t>
            </a:r>
            <a:r>
              <a:rPr lang="en-GB" sz="1000" dirty="0"/>
              <a:t>(damage, armour):</a:t>
            </a:r>
          </a:p>
          <a:p>
            <a:pPr lvl="1"/>
            <a:r>
              <a:rPr lang="en-GB" sz="1000" dirty="0"/>
              <a:t>        """Calculate effective damage based on armour."""</a:t>
            </a:r>
          </a:p>
          <a:p>
            <a:pPr lvl="1"/>
            <a:r>
              <a:rPr lang="en-GB" sz="1000" dirty="0"/>
              <a:t>        reduction = armour * 0.1  # Armour reduces damage by 10% per point</a:t>
            </a:r>
          </a:p>
          <a:p>
            <a:pPr lvl="1"/>
            <a:r>
              <a:rPr lang="en-GB" sz="1000" dirty="0"/>
              <a:t>        </a:t>
            </a:r>
            <a:r>
              <a:rPr lang="en-GB" sz="1000" dirty="0" err="1"/>
              <a:t>effective_damage</a:t>
            </a:r>
            <a:r>
              <a:rPr lang="en-GB" sz="1000" dirty="0"/>
              <a:t> = max(damage - reduction, 0)  # Cannot &lt; zero</a:t>
            </a:r>
          </a:p>
          <a:p>
            <a:pPr lvl="1"/>
            <a:r>
              <a:rPr lang="en-GB" sz="1000" dirty="0"/>
              <a:t>        return </a:t>
            </a:r>
            <a:r>
              <a:rPr lang="en-GB" sz="1000" dirty="0" err="1"/>
              <a:t>effective_damage</a:t>
            </a:r>
            <a:endParaRPr lang="en-GB" sz="1000" dirty="0"/>
          </a:p>
          <a:p>
            <a:pPr lvl="1"/>
            <a:endParaRPr lang="en-GB" sz="1000" dirty="0"/>
          </a:p>
          <a:p>
            <a:pPr lvl="1"/>
            <a:r>
              <a:rPr lang="en-GB" sz="1000" dirty="0"/>
              <a:t>damage = </a:t>
            </a:r>
            <a:r>
              <a:rPr lang="en-GB" sz="1000" dirty="0" err="1"/>
              <a:t>Tank.calculate_damage</a:t>
            </a:r>
            <a:r>
              <a:rPr lang="en-GB" sz="1000" dirty="0"/>
              <a:t>(damage=50, armour=5)</a:t>
            </a:r>
          </a:p>
          <a:p>
            <a:pPr lvl="1"/>
            <a:r>
              <a:rPr lang="en-GB" sz="1000" dirty="0"/>
              <a:t>print(</a:t>
            </a:r>
            <a:r>
              <a:rPr lang="en-GB" sz="1000" dirty="0" err="1"/>
              <a:t>f"Effective</a:t>
            </a:r>
            <a:r>
              <a:rPr lang="en-GB" sz="1000" dirty="0"/>
              <a:t> Damage: {damage}")  # Output: Effective Damage: 45.0</a:t>
            </a:r>
          </a:p>
        </p:txBody>
      </p:sp>
      <p:sp>
        <p:nvSpPr>
          <p:cNvPr id="4" name="Slide Number Placeholder 3">
            <a:extLst>
              <a:ext uri="{FF2B5EF4-FFF2-40B4-BE49-F238E27FC236}">
                <a16:creationId xmlns:a16="http://schemas.microsoft.com/office/drawing/2014/main" id="{A55D4A45-B0BC-B64F-CDFC-BCBC2BBFCE43}"/>
              </a:ext>
            </a:extLst>
          </p:cNvPr>
          <p:cNvSpPr>
            <a:spLocks noGrp="1"/>
          </p:cNvSpPr>
          <p:nvPr>
            <p:ph type="sldNum" sz="quarter" idx="5"/>
          </p:nvPr>
        </p:nvSpPr>
        <p:spPr/>
        <p:txBody>
          <a:bodyPr/>
          <a:lstStyle/>
          <a:p>
            <a:fld id="{35BE1F5F-BEC2-48D5-A890-C07C79853E26}" type="slidenum">
              <a:rPr lang="en-GB" smtClean="0"/>
              <a:t>21</a:t>
            </a:fld>
            <a:endParaRPr lang="en-GB"/>
          </a:p>
        </p:txBody>
      </p:sp>
    </p:spTree>
    <p:extLst>
      <p:ext uri="{BB962C8B-B14F-4D97-AF65-F5344CB8AC3E}">
        <p14:creationId xmlns:p14="http://schemas.microsoft.com/office/powerpoint/2010/main" val="23181209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485F3C-9829-0434-C6BB-9F26D7C6A4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24385B-26D4-17B7-22F4-52A93821EE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E0041F-7827-BE9C-FE0F-70B54A2F0AEE}"/>
              </a:ext>
            </a:extLst>
          </p:cNvPr>
          <p:cNvSpPr>
            <a:spLocks noGrp="1"/>
          </p:cNvSpPr>
          <p:nvPr>
            <p:ph type="body" idx="1"/>
          </p:nvPr>
        </p:nvSpPr>
        <p:spPr/>
        <p:txBody>
          <a:bodyPr/>
          <a:lstStyle/>
          <a:p>
            <a:pPr algn="l">
              <a:spcBef>
                <a:spcPts val="750"/>
              </a:spcBef>
              <a:spcAft>
                <a:spcPts val="750"/>
              </a:spcAft>
              <a:buFont typeface="Arial" panose="020B0604020202020204" pitchFamily="34" charset="0"/>
              <a:buNone/>
            </a:pPr>
            <a:r>
              <a:rPr lang="en-GB" b="1" dirty="0"/>
              <a:t>Inheritance</a:t>
            </a:r>
            <a:r>
              <a:rPr lang="en-GB" dirty="0"/>
              <a:t> in object-oriented programming creates an "is a" relationship between classes. A derived class inherits all attributes and methods from a base class and can add or </a:t>
            </a:r>
            <a:r>
              <a:rPr lang="en-GB" b="1" dirty="0"/>
              <a:t>override</a:t>
            </a:r>
            <a:r>
              <a:rPr lang="en-GB" dirty="0"/>
              <a:t> functions to provide specialised behaviour—this is known as </a:t>
            </a:r>
            <a:r>
              <a:rPr lang="en-GB" b="1" dirty="0"/>
              <a:t>polymorphism</a:t>
            </a:r>
            <a:r>
              <a:rPr lang="en-GB" dirty="0"/>
              <a:t>.</a:t>
            </a:r>
          </a:p>
          <a:p>
            <a:pPr>
              <a:buNone/>
            </a:pPr>
            <a:r>
              <a:rPr lang="en-GB" dirty="0"/>
              <a:t>We use inheritance naturally—for example, when we talk about cars in general, we don’t always specify sports cars or 4WDs. Likewise, in OOP, related classes can be grouped under a common base to simplify structure and reuse code.</a:t>
            </a:r>
          </a:p>
          <a:p>
            <a:endParaRPr lang="en-GB" dirty="0"/>
          </a:p>
          <a:p>
            <a:r>
              <a:rPr lang="en-GB" dirty="0"/>
              <a:t>Inheritance speeds up development by reusing tested code, improving reliability. In Python, it's common to extend existing classes. The </a:t>
            </a:r>
            <a:r>
              <a:rPr lang="en-GB" b="1" dirty="0"/>
              <a:t>super()</a:t>
            </a:r>
            <a:r>
              <a:rPr lang="en-GB" dirty="0"/>
              <a:t> function is a clean way to call parent methods, such as </a:t>
            </a:r>
            <a:r>
              <a:rPr lang="en-GB" b="1" dirty="0"/>
              <a:t>super().__</a:t>
            </a:r>
            <a:r>
              <a:rPr lang="en-GB" b="1" dirty="0" err="1"/>
              <a:t>init</a:t>
            </a:r>
            <a:r>
              <a:rPr lang="en-GB" b="1" dirty="0"/>
              <a:t>__() </a:t>
            </a:r>
            <a:r>
              <a:rPr lang="en-GB" dirty="0"/>
              <a:t>for proper setup.</a:t>
            </a:r>
          </a:p>
          <a:p>
            <a:endParaRPr lang="en-GB" dirty="0"/>
          </a:p>
          <a:p>
            <a:r>
              <a:rPr lang="en-GB" dirty="0"/>
              <a:t>Using </a:t>
            </a:r>
            <a:r>
              <a:rPr lang="en-GB" b="1" dirty="0"/>
              <a:t>super()</a:t>
            </a:r>
            <a:r>
              <a:rPr lang="en-GB" dirty="0"/>
              <a:t> is best practice in modern Python, especially with single or multiple inheritance. It follows the </a:t>
            </a:r>
            <a:r>
              <a:rPr lang="en-GB" b="1" dirty="0"/>
              <a:t>Method Resolution Order</a:t>
            </a:r>
            <a:r>
              <a:rPr lang="en-GB" dirty="0"/>
              <a:t> (MRO), ensuring correct method calls and avoiding issues like duplicate or skipped calls. It also improves maintainability by avoiding hardcoded class names.</a:t>
            </a:r>
          </a:p>
        </p:txBody>
      </p:sp>
      <p:sp>
        <p:nvSpPr>
          <p:cNvPr id="4" name="Slide Number Placeholder 3">
            <a:extLst>
              <a:ext uri="{FF2B5EF4-FFF2-40B4-BE49-F238E27FC236}">
                <a16:creationId xmlns:a16="http://schemas.microsoft.com/office/drawing/2014/main" id="{ACD9CEA0-1654-4BF2-8E34-D0FD156D7C2F}"/>
              </a:ext>
            </a:extLst>
          </p:cNvPr>
          <p:cNvSpPr>
            <a:spLocks noGrp="1"/>
          </p:cNvSpPr>
          <p:nvPr>
            <p:ph type="sldNum" sz="quarter" idx="5"/>
          </p:nvPr>
        </p:nvSpPr>
        <p:spPr/>
        <p:txBody>
          <a:bodyPr/>
          <a:lstStyle/>
          <a:p>
            <a:fld id="{35BE1F5F-BEC2-48D5-A890-C07C79853E26}" type="slidenum">
              <a:rPr lang="en-GB" smtClean="0"/>
              <a:t>22</a:t>
            </a:fld>
            <a:endParaRPr lang="en-GB"/>
          </a:p>
        </p:txBody>
      </p:sp>
    </p:spTree>
    <p:extLst>
      <p:ext uri="{BB962C8B-B14F-4D97-AF65-F5344CB8AC3E}">
        <p14:creationId xmlns:p14="http://schemas.microsoft.com/office/powerpoint/2010/main" val="41569771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Various ways exist to express OO designs, often using graphical notation. Here, we use simple arrows to show class hierarchies and base classes.</a:t>
            </a:r>
          </a:p>
          <a:p>
            <a:endParaRPr lang="en-GB" dirty="0"/>
          </a:p>
          <a:p>
            <a:r>
              <a:rPr lang="en-GB" dirty="0"/>
              <a:t>The </a:t>
            </a:r>
            <a:r>
              <a:rPr lang="en-GB" b="1" dirty="0"/>
              <a:t>Chassis</a:t>
            </a:r>
            <a:r>
              <a:rPr lang="en-GB" dirty="0"/>
              <a:t> class is the base, defining shared attributes like </a:t>
            </a:r>
            <a:r>
              <a:rPr lang="en-GB" b="1" dirty="0"/>
              <a:t>wheels</a:t>
            </a:r>
            <a:r>
              <a:rPr lang="en-GB" dirty="0"/>
              <a:t> and </a:t>
            </a:r>
            <a:r>
              <a:rPr lang="en-GB" b="1" dirty="0" err="1"/>
              <a:t>engine_type</a:t>
            </a:r>
            <a:r>
              <a:rPr lang="en-GB" dirty="0"/>
              <a:t>, and methods such as </a:t>
            </a:r>
            <a:r>
              <a:rPr lang="en-GB" dirty="0" err="1"/>
              <a:t>start_engine</a:t>
            </a:r>
            <a:r>
              <a:rPr lang="en-GB" dirty="0"/>
              <a:t>() and </a:t>
            </a:r>
            <a:r>
              <a:rPr lang="en-GB" dirty="0" err="1"/>
              <a:t>stop_engine</a:t>
            </a:r>
            <a:r>
              <a:rPr lang="en-GB" dirty="0"/>
              <a:t>(). It provides core functionality for all vehicle types.</a:t>
            </a:r>
          </a:p>
          <a:p>
            <a:endParaRPr lang="en-GB" dirty="0"/>
          </a:p>
          <a:p>
            <a:r>
              <a:rPr lang="en-GB" dirty="0"/>
              <a:t>The </a:t>
            </a:r>
            <a:r>
              <a:rPr lang="en-GB" b="1" dirty="0"/>
              <a:t>Tank</a:t>
            </a:r>
            <a:r>
              <a:rPr lang="en-GB" dirty="0"/>
              <a:t> class inherits from </a:t>
            </a:r>
            <a:r>
              <a:rPr lang="en-GB" b="1" dirty="0"/>
              <a:t>Chassis</a:t>
            </a:r>
            <a:r>
              <a:rPr lang="en-GB" dirty="0"/>
              <a:t>, adding attributes like armour and weapon, and may override methods like </a:t>
            </a:r>
            <a:r>
              <a:rPr lang="en-GB" dirty="0" err="1"/>
              <a:t>start_engine</a:t>
            </a:r>
            <a:r>
              <a:rPr lang="en-GB" dirty="0"/>
              <a:t>() for specialised behaviour.</a:t>
            </a:r>
          </a:p>
          <a:p>
            <a:endParaRPr lang="en-GB" dirty="0"/>
          </a:p>
          <a:p>
            <a:r>
              <a:rPr lang="en-GB" dirty="0"/>
              <a:t>The Jeep class also inherits from Chassis, focusing on features like </a:t>
            </a:r>
            <a:r>
              <a:rPr lang="en-GB" dirty="0" err="1"/>
              <a:t>cargo_capacity</a:t>
            </a:r>
            <a:r>
              <a:rPr lang="en-GB" dirty="0"/>
              <a:t> and </a:t>
            </a:r>
            <a:r>
              <a:rPr lang="en-GB" dirty="0" err="1"/>
              <a:t>offroad_capability</a:t>
            </a:r>
            <a:r>
              <a:rPr lang="en-GB" dirty="0"/>
              <a:t>, and adds methods such as switch_to_4wd().</a:t>
            </a:r>
          </a:p>
          <a:p>
            <a:endParaRPr lang="en-GB" dirty="0"/>
          </a:p>
          <a:p>
            <a:r>
              <a:rPr lang="en-GB" dirty="0" err="1"/>
              <a:t>PickupJeep</a:t>
            </a:r>
            <a:r>
              <a:rPr lang="en-GB" dirty="0"/>
              <a:t> further specialises Jeep, introducing a </a:t>
            </a:r>
            <a:r>
              <a:rPr lang="en-GB" dirty="0" err="1"/>
              <a:t>cargo_bed</a:t>
            </a:r>
            <a:r>
              <a:rPr lang="en-GB" dirty="0"/>
              <a:t> for transporting goods and methods like </a:t>
            </a:r>
            <a:r>
              <a:rPr lang="en-GB" dirty="0" err="1"/>
              <a:t>load_cargo</a:t>
            </a:r>
            <a:r>
              <a:rPr lang="en-GB" dirty="0"/>
              <a:t>() and </a:t>
            </a:r>
            <a:r>
              <a:rPr lang="en-GB" dirty="0" err="1"/>
              <a:t>unload_cargo</a:t>
            </a:r>
            <a:r>
              <a:rPr lang="en-GB" dirty="0"/>
              <a:t>().</a:t>
            </a:r>
          </a:p>
          <a:p>
            <a:endParaRPr lang="en-GB" dirty="0"/>
          </a:p>
          <a:p>
            <a:r>
              <a:rPr lang="en-GB" dirty="0"/>
              <a:t>This hierarchy shows how Python OOP encourages modular design and code reuse, enabling specialised classes to build on existing functionality.</a:t>
            </a:r>
          </a:p>
        </p:txBody>
      </p:sp>
      <p:sp>
        <p:nvSpPr>
          <p:cNvPr id="4" name="Slide Number Placeholder 3"/>
          <p:cNvSpPr>
            <a:spLocks noGrp="1"/>
          </p:cNvSpPr>
          <p:nvPr>
            <p:ph type="sldNum" sz="quarter" idx="5"/>
          </p:nvPr>
        </p:nvSpPr>
        <p:spPr/>
        <p:txBody>
          <a:bodyPr/>
          <a:lstStyle/>
          <a:p>
            <a:fld id="{35BE1F5F-BEC2-48D5-A890-C07C79853E26}" type="slidenum">
              <a:rPr lang="en-GB" smtClean="0"/>
              <a:t>23</a:t>
            </a:fld>
            <a:endParaRPr lang="en-GB"/>
          </a:p>
        </p:txBody>
      </p:sp>
    </p:spTree>
    <p:extLst>
      <p:ext uri="{BB962C8B-B14F-4D97-AF65-F5344CB8AC3E}">
        <p14:creationId xmlns:p14="http://schemas.microsoft.com/office/powerpoint/2010/main" val="7388894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242424"/>
                </a:solidFill>
                <a:effectLst/>
                <a:latin typeface="Segoe UI" panose="020B0502040204020203" pitchFamily="34" charset="0"/>
              </a:rPr>
              <a:t>When a derived-class object calls a method that does not exist in the derived class, the method from the base class is invoked (if it exists).</a:t>
            </a:r>
          </a:p>
          <a:p>
            <a:pPr algn="l"/>
            <a:endParaRPr lang="en-GB" b="0" i="0" dirty="0">
              <a:solidFill>
                <a:srgbClr val="242424"/>
              </a:solidFill>
              <a:effectLst/>
              <a:latin typeface="Segoe UI" panose="020B0502040204020203" pitchFamily="34" charset="0"/>
            </a:endParaRPr>
          </a:p>
          <a:p>
            <a:pPr algn="l"/>
            <a:r>
              <a:rPr lang="en-GB" b="0" i="0" dirty="0">
                <a:solidFill>
                  <a:srgbClr val="242424"/>
                </a:solidFill>
                <a:effectLst/>
                <a:latin typeface="Segoe UI" panose="020B0502040204020203" pitchFamily="34" charset="0"/>
              </a:rPr>
              <a:t>An interesting situation arises when a base class and its derived class have methods with the same name. If a base-class method calls one of these methods and ’</a:t>
            </a:r>
            <a:r>
              <a:rPr lang="en-GB" b="0" i="1" dirty="0">
                <a:solidFill>
                  <a:srgbClr val="242424"/>
                </a:solidFill>
                <a:effectLst/>
                <a:latin typeface="Segoe UI" panose="020B0502040204020203" pitchFamily="34" charset="0"/>
              </a:rPr>
              <a:t>self</a:t>
            </a:r>
            <a:r>
              <a:rPr lang="en-GB" b="0" i="0" dirty="0">
                <a:solidFill>
                  <a:srgbClr val="242424"/>
                </a:solidFill>
                <a:effectLst/>
                <a:latin typeface="Segoe UI" panose="020B0502040204020203" pitchFamily="34" charset="0"/>
              </a:rPr>
              <a:t>’ is a derived-class object, the derived-class method is executed instead of the base-class method. This behaviour occurs even if the method names have two leading underscores (i.e., are private). The same issue applies to public data attributes but not to private ones.</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24</a:t>
            </a:fld>
            <a:endParaRPr lang="en-GB"/>
          </a:p>
        </p:txBody>
      </p:sp>
    </p:spTree>
    <p:extLst>
      <p:ext uri="{BB962C8B-B14F-4D97-AF65-F5344CB8AC3E}">
        <p14:creationId xmlns:p14="http://schemas.microsoft.com/office/powerpoint/2010/main" val="42766686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9A45B-2654-5DCC-3434-423C2AA6FF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5A74BD-5AFD-1D85-45C4-10E53C0808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9A0720-760A-E81F-7F89-9C5FDFCF8AEF}"/>
              </a:ext>
            </a:extLst>
          </p:cNvPr>
          <p:cNvSpPr>
            <a:spLocks noGrp="1"/>
          </p:cNvSpPr>
          <p:nvPr>
            <p:ph type="body" idx="1"/>
          </p:nvPr>
        </p:nvSpPr>
        <p:spPr/>
        <p:txBody>
          <a:bodyPr/>
          <a:lstStyle/>
          <a:p>
            <a:r>
              <a:rPr lang="en-GB" dirty="0"/>
              <a:t>In this example, we have a base class Vehicle and a derived class Tank. While the slide’s Tank class only defines its own __</a:t>
            </a:r>
            <a:r>
              <a:rPr lang="en-GB" dirty="0" err="1"/>
              <a:t>init</a:t>
            </a:r>
            <a:r>
              <a:rPr lang="en-GB" dirty="0"/>
              <a:t>__, a real-world version would typically include methods like </a:t>
            </a:r>
            <a:r>
              <a:rPr lang="en-GB" dirty="0" err="1"/>
              <a:t>start_engine</a:t>
            </a:r>
            <a:r>
              <a:rPr lang="en-GB" dirty="0"/>
              <a:t>, </a:t>
            </a:r>
            <a:r>
              <a:rPr lang="en-GB" dirty="0" err="1"/>
              <a:t>stop_engine</a:t>
            </a:r>
            <a:r>
              <a:rPr lang="en-GB" dirty="0"/>
              <a:t>, accelerate, and </a:t>
            </a:r>
            <a:r>
              <a:rPr lang="en-GB" dirty="0" err="1"/>
              <a:t>rotate_right</a:t>
            </a:r>
            <a:r>
              <a:rPr lang="en-GB" dirty="0"/>
              <a:t>.</a:t>
            </a:r>
          </a:p>
          <a:p>
            <a:endParaRPr lang="en-GB" dirty="0"/>
          </a:p>
          <a:p>
            <a:r>
              <a:rPr lang="en-GB" dirty="0"/>
              <a:t>The Tank constructor uses super() to call the base class’s __</a:t>
            </a:r>
            <a:r>
              <a:rPr lang="en-GB" dirty="0" err="1"/>
              <a:t>init</a:t>
            </a:r>
            <a:r>
              <a:rPr lang="en-GB" dirty="0"/>
              <a:t>__, ensuring proper initialisation of Vehicle attributes. Alternatively, you can call the base constructor directly (less preferred) with:  </a:t>
            </a:r>
          </a:p>
          <a:p>
            <a:pPr marL="444500"/>
            <a:r>
              <a:rPr lang="en-GB" dirty="0"/>
              <a:t>Vehicle.__</a:t>
            </a:r>
            <a:r>
              <a:rPr lang="en-GB" dirty="0" err="1"/>
              <a:t>init</a:t>
            </a:r>
            <a:r>
              <a:rPr lang="en-GB" dirty="0"/>
              <a:t>__(self, country, model)</a:t>
            </a:r>
          </a:p>
          <a:p>
            <a:endParaRPr lang="en-GB" dirty="0"/>
          </a:p>
          <a:p>
            <a:r>
              <a:rPr lang="en-GB" dirty="0"/>
              <a:t>The main criticism of super() is its complexity in multiple inheritance. Developers unfamiliar with MRO may find its behaviour unpredictable. Some prefer calling parent methods explicitly for clarity, but this bypasses MRO and can disrupt method chaining. </a:t>
            </a:r>
          </a:p>
          <a:p>
            <a:endParaRPr lang="en-GB" dirty="0"/>
          </a:p>
          <a:p>
            <a:r>
              <a:rPr lang="en-GB" dirty="0"/>
              <a:t>Using super() is recommended for its cleaner syntax, flexibility, and alignment with Python’s design principles.</a:t>
            </a:r>
          </a:p>
        </p:txBody>
      </p:sp>
      <p:sp>
        <p:nvSpPr>
          <p:cNvPr id="4" name="Slide Number Placeholder 3">
            <a:extLst>
              <a:ext uri="{FF2B5EF4-FFF2-40B4-BE49-F238E27FC236}">
                <a16:creationId xmlns:a16="http://schemas.microsoft.com/office/drawing/2014/main" id="{F7FEB458-FF39-C64F-7B89-15CA70E3357C}"/>
              </a:ext>
            </a:extLst>
          </p:cNvPr>
          <p:cNvSpPr>
            <a:spLocks noGrp="1"/>
          </p:cNvSpPr>
          <p:nvPr>
            <p:ph type="sldNum" sz="quarter" idx="5"/>
          </p:nvPr>
        </p:nvSpPr>
        <p:spPr/>
        <p:txBody>
          <a:bodyPr/>
          <a:lstStyle/>
          <a:p>
            <a:fld id="{35BE1F5F-BEC2-48D5-A890-C07C79853E26}" type="slidenum">
              <a:rPr lang="en-GB" smtClean="0"/>
              <a:t>25</a:t>
            </a:fld>
            <a:endParaRPr lang="en-GB"/>
          </a:p>
        </p:txBody>
      </p:sp>
    </p:spTree>
    <p:extLst>
      <p:ext uri="{BB962C8B-B14F-4D97-AF65-F5344CB8AC3E}">
        <p14:creationId xmlns:p14="http://schemas.microsoft.com/office/powerpoint/2010/main" val="10955584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r>
              <a:rPr lang="en-GB" dirty="0"/>
              <a:t>In both cases, </a:t>
            </a:r>
            <a:r>
              <a:rPr lang="en-GB" i="1" dirty="0" err="1"/>
              <a:t>classinfo</a:t>
            </a:r>
            <a:r>
              <a:rPr lang="en-GB" dirty="0"/>
              <a:t> can be a tuple of classes. These</a:t>
            </a:r>
            <a:r>
              <a:rPr lang="en-GB" baseline="0" dirty="0"/>
              <a:t> functions could be considered to discourage duck-typing.</a:t>
            </a:r>
            <a:endParaRPr lang="en-GB" dirty="0"/>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26</a:t>
            </a:fld>
            <a:endParaRPr lang="en-GB"/>
          </a:p>
        </p:txBody>
      </p:sp>
    </p:spTree>
    <p:extLst>
      <p:ext uri="{BB962C8B-B14F-4D97-AF65-F5344CB8AC3E}">
        <p14:creationId xmlns:p14="http://schemas.microsoft.com/office/powerpoint/2010/main" val="34040319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27</a:t>
            </a:fld>
            <a:endParaRPr lang="en-GB"/>
          </a:p>
        </p:txBody>
      </p:sp>
    </p:spTree>
    <p:extLst>
      <p:ext uri="{BB962C8B-B14F-4D97-AF65-F5344CB8AC3E}">
        <p14:creationId xmlns:p14="http://schemas.microsoft.com/office/powerpoint/2010/main" val="1632724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Answers on next page..</a:t>
            </a:r>
          </a:p>
        </p:txBody>
      </p:sp>
      <p:sp>
        <p:nvSpPr>
          <p:cNvPr id="4" name="Slide Number Placeholder 3"/>
          <p:cNvSpPr>
            <a:spLocks noGrp="1"/>
          </p:cNvSpPr>
          <p:nvPr>
            <p:ph type="sldNum" sz="quarter" idx="5"/>
          </p:nvPr>
        </p:nvSpPr>
        <p:spPr/>
        <p:txBody>
          <a:bodyPr/>
          <a:lstStyle/>
          <a:p>
            <a:fld id="{35BE1F5F-BEC2-48D5-A890-C07C79853E26}" type="slidenum">
              <a:rPr lang="en-GB" smtClean="0"/>
              <a:t>28</a:t>
            </a:fld>
            <a:endParaRPr lang="en-GB"/>
          </a:p>
        </p:txBody>
      </p:sp>
    </p:spTree>
    <p:extLst>
      <p:ext uri="{BB962C8B-B14F-4D97-AF65-F5344CB8AC3E}">
        <p14:creationId xmlns:p14="http://schemas.microsoft.com/office/powerpoint/2010/main" val="657476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4787B4-4800-16BF-9B65-8FEA364EF8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079BF3-A761-7654-D777-339471DE96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9D21C9-2C9A-9B49-0058-64192A0E4643}"/>
              </a:ext>
            </a:extLst>
          </p:cNvPr>
          <p:cNvSpPr>
            <a:spLocks noGrp="1"/>
          </p:cNvSpPr>
          <p:nvPr>
            <p:ph type="body" idx="1"/>
          </p:nvPr>
        </p:nvSpPr>
        <p:spPr/>
        <p:txBody>
          <a:bodyPr/>
          <a:lstStyle/>
          <a:p>
            <a:pPr>
              <a:buNone/>
            </a:pPr>
            <a:r>
              <a:rPr lang="en-GB" dirty="0"/>
              <a:t>Correct answers:</a:t>
            </a:r>
          </a:p>
          <a:p>
            <a:pPr marL="228600" indent="-228600">
              <a:buFont typeface="+mj-lt"/>
              <a:buAutoNum type="arabicPeriod"/>
            </a:pPr>
            <a:r>
              <a:rPr lang="en-GB" b="1" dirty="0"/>
              <a:t>What are the four main principles of OOP?</a:t>
            </a:r>
            <a:endParaRPr lang="en-GB" dirty="0"/>
          </a:p>
          <a:p>
            <a:pPr marL="685800" lvl="1" indent="-228600">
              <a:buFont typeface="+mj-lt"/>
              <a:buAutoNum type="alphaLcPeriod" startAt="2"/>
            </a:pPr>
            <a:r>
              <a:rPr lang="en-GB" dirty="0"/>
              <a:t>Inheritance, Encapsulation, Abstraction, Polymorphism</a:t>
            </a:r>
          </a:p>
          <a:p>
            <a:pPr marL="263525" indent="-263525"/>
            <a:endParaRPr lang="en-GB" b="1" dirty="0"/>
          </a:p>
          <a:p>
            <a:pPr marL="263525" indent="-263525"/>
            <a:r>
              <a:rPr lang="en-GB" b="1" dirty="0"/>
              <a:t>2. What is the benefit of using super() in a derived class constructor?</a:t>
            </a:r>
            <a:endParaRPr lang="en-GB" sz="1200" dirty="0"/>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r>
              <a:rPr lang="en-GB" sz="1200" dirty="0"/>
              <a:t>It avoids hardcoding the parent class name and ensures proper method resolution order (MRO)</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endParaRPr lang="en-GB" dirty="0"/>
          </a:p>
          <a:p>
            <a:pPr marL="263525" marR="0" lvl="0" indent="-263525" algn="l" defTabSz="914400" rtl="0" eaLnBrk="1" fontAlgn="auto" latinLnBrk="0" hangingPunct="1">
              <a:lnSpc>
                <a:spcPct val="100000"/>
              </a:lnSpc>
              <a:spcBef>
                <a:spcPts val="0"/>
              </a:spcBef>
              <a:spcAft>
                <a:spcPts val="0"/>
              </a:spcAft>
              <a:buClrTx/>
              <a:buSzTx/>
              <a:buFontTx/>
              <a:buNone/>
              <a:tabLst/>
              <a:defRPr/>
            </a:pPr>
            <a:r>
              <a:rPr lang="en-GB" b="1" dirty="0"/>
              <a:t>3. </a:t>
            </a:r>
            <a:r>
              <a:rPr lang="en-GB" sz="1200" b="1" dirty="0"/>
              <a:t>What is the difference between public, private, and protected attributes?</a:t>
            </a:r>
            <a:endParaRPr lang="en-GB" sz="1200" dirty="0"/>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r>
              <a:rPr lang="en-GB" sz="1200" dirty="0"/>
              <a:t>Public attributes can be accessed by anyone, private attributes are prefixed with __, and protected ones with _ </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endParaRPr lang="en-GB" sz="1200" dirty="0"/>
          </a:p>
          <a:p>
            <a:pPr marL="0" indent="0">
              <a:buFont typeface="+mj-lt"/>
              <a:buNone/>
            </a:pPr>
            <a:r>
              <a:rPr lang="en-GB" sz="1200" b="1" dirty="0"/>
              <a:t>4. What is the purpose of the __add__ method in a Python class?</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r>
              <a:rPr lang="en-GB" sz="1200" dirty="0"/>
              <a:t>It defines how objects should behave when added using the + operator</a:t>
            </a:r>
          </a:p>
          <a:p>
            <a:pPr marL="457200" marR="0" lvl="1" indent="0" algn="l" defTabSz="914400" rtl="0" eaLnBrk="1" fontAlgn="auto" latinLnBrk="0" hangingPunct="1">
              <a:lnSpc>
                <a:spcPct val="100000"/>
              </a:lnSpc>
              <a:spcBef>
                <a:spcPts val="0"/>
              </a:spcBef>
              <a:spcAft>
                <a:spcPts val="0"/>
              </a:spcAft>
              <a:buClrTx/>
              <a:buSzTx/>
              <a:buFont typeface="+mj-lt"/>
              <a:buNone/>
              <a:tabLst/>
              <a:defRPr/>
            </a:pPr>
            <a:endParaRPr lang="en-GB" dirty="0"/>
          </a:p>
          <a:p>
            <a:endParaRPr lang="en-GB" dirty="0"/>
          </a:p>
        </p:txBody>
      </p:sp>
      <p:sp>
        <p:nvSpPr>
          <p:cNvPr id="4" name="Slide Number Placeholder 3">
            <a:extLst>
              <a:ext uri="{FF2B5EF4-FFF2-40B4-BE49-F238E27FC236}">
                <a16:creationId xmlns:a16="http://schemas.microsoft.com/office/drawing/2014/main" id="{5D5A5926-F41A-2383-B490-B9163F395E13}"/>
              </a:ext>
            </a:extLst>
          </p:cNvPr>
          <p:cNvSpPr>
            <a:spLocks noGrp="1"/>
          </p:cNvSpPr>
          <p:nvPr>
            <p:ph type="sldNum" sz="quarter" idx="5"/>
          </p:nvPr>
        </p:nvSpPr>
        <p:spPr/>
        <p:txBody>
          <a:bodyPr/>
          <a:lstStyle/>
          <a:p>
            <a:fld id="{35BE1F5F-BEC2-48D5-A890-C07C79853E26}" type="slidenum">
              <a:rPr lang="en-GB" smtClean="0"/>
              <a:t>29</a:t>
            </a:fld>
            <a:endParaRPr lang="en-GB"/>
          </a:p>
        </p:txBody>
      </p:sp>
    </p:spTree>
    <p:extLst>
      <p:ext uri="{BB962C8B-B14F-4D97-AF65-F5344CB8AC3E}">
        <p14:creationId xmlns:p14="http://schemas.microsoft.com/office/powerpoint/2010/main" val="359616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Repetition is everywhere—in life and business. People share similar traits with minor variations, and cars perform the same basic functions. Businesses operate similarly, with customers, suppliers, and employees sharing common attributes.</a:t>
            </a:r>
          </a:p>
          <a:p>
            <a:pPr>
              <a:buNone/>
            </a:pPr>
            <a:endParaRPr lang="en-GB" dirty="0"/>
          </a:p>
          <a:p>
            <a:pPr>
              <a:buNone/>
            </a:pPr>
            <a:r>
              <a:rPr lang="en-GB" dirty="0"/>
              <a:t>Board games, like chess, illustrate this concept well. Instead of creating separate variables for 16 pawns, we define a single </a:t>
            </a:r>
            <a:r>
              <a:rPr lang="en-GB" b="1" dirty="0"/>
              <a:t>class</a:t>
            </a:r>
            <a:r>
              <a:rPr lang="en-GB" dirty="0"/>
              <a:t> with shared attributes and generate multiple objects from it.</a:t>
            </a:r>
          </a:p>
          <a:p>
            <a:endParaRPr lang="en-GB" dirty="0"/>
          </a:p>
          <a:p>
            <a:r>
              <a:rPr lang="en-GB" dirty="0"/>
              <a:t>This follows the DRY principle—Don’t Repeat Yourself—ensuring efficiency by defining something once and reusing it.</a:t>
            </a:r>
          </a:p>
          <a:p>
            <a:endParaRPr lang="en-GB" dirty="0"/>
          </a:p>
          <a:p>
            <a:r>
              <a:rPr lang="en-GB" dirty="0"/>
              <a:t>Object-Oriented Programming (OOP) is a programming paradigm that simplifies problem-solving by breaking problems into reusable templates called </a:t>
            </a:r>
            <a:r>
              <a:rPr lang="en-GB" i="1" dirty="0"/>
              <a:t>classes</a:t>
            </a:r>
            <a:r>
              <a:rPr lang="en-GB" dirty="0"/>
              <a:t>. These classes enable the creation of multiple instances at runtime, promoting code reuse and efficiency. OOP is built on four foundational pillars: </a:t>
            </a:r>
            <a:r>
              <a:rPr lang="en-GB" b="1" dirty="0"/>
              <a:t>Abstraction</a:t>
            </a:r>
            <a:r>
              <a:rPr lang="en-GB" dirty="0"/>
              <a:t>, </a:t>
            </a:r>
            <a:r>
              <a:rPr lang="en-GB" b="1" dirty="0"/>
              <a:t>Polymorphism</a:t>
            </a:r>
            <a:r>
              <a:rPr lang="en-GB" dirty="0"/>
              <a:t>, </a:t>
            </a:r>
            <a:r>
              <a:rPr lang="en-GB" b="1" dirty="0"/>
              <a:t>Inheritance</a:t>
            </a:r>
            <a:r>
              <a:rPr lang="en-GB" dirty="0"/>
              <a:t>, and </a:t>
            </a:r>
            <a:r>
              <a:rPr lang="en-GB" b="1" dirty="0"/>
              <a:t>Encapsulation</a:t>
            </a:r>
            <a:r>
              <a:rPr lang="en-GB" dirty="0"/>
              <a:t>—often summarized with the acronym </a:t>
            </a:r>
            <a:r>
              <a:rPr lang="en-GB" b="1" dirty="0"/>
              <a:t>A PIE</a:t>
            </a:r>
            <a:r>
              <a:rPr lang="en-GB" dirty="0"/>
              <a:t>. Although, it is often easier to introduce them in the order of EIAP.</a:t>
            </a:r>
          </a:p>
        </p:txBody>
      </p:sp>
      <p:sp>
        <p:nvSpPr>
          <p:cNvPr id="4" name="Slide Number Placeholder 3"/>
          <p:cNvSpPr>
            <a:spLocks noGrp="1"/>
          </p:cNvSpPr>
          <p:nvPr>
            <p:ph type="sldNum" sz="quarter" idx="5"/>
          </p:nvPr>
        </p:nvSpPr>
        <p:spPr/>
        <p:txBody>
          <a:bodyPr/>
          <a:lstStyle/>
          <a:p>
            <a:fld id="{35BE1F5F-BEC2-48D5-A890-C07C79853E26}" type="slidenum">
              <a:rPr lang="en-GB" smtClean="0"/>
              <a:t>3</a:t>
            </a:fld>
            <a:endParaRPr lang="en-GB"/>
          </a:p>
        </p:txBody>
      </p:sp>
    </p:spTree>
    <p:extLst>
      <p:ext uri="{BB962C8B-B14F-4D97-AF65-F5344CB8AC3E}">
        <p14:creationId xmlns:p14="http://schemas.microsoft.com/office/powerpoint/2010/main" val="1158823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Encapsulation is a key concept in OOP, ensuring data and methods within a class are secure and controlled. For example, in a 3D tank game, each tank is a Tank object with attributes like health, location, and speed. To ensure fairness and security, a tank shouldn't access another tank’s data directly. Instead, its data should be private and accessible only through its own methods, like accelerate, decelerate, or </a:t>
            </a:r>
            <a:r>
              <a:rPr lang="en-GB" dirty="0" err="1"/>
              <a:t>get_health</a:t>
            </a:r>
            <a:r>
              <a:rPr lang="en-GB" dirty="0"/>
              <a:t>.</a:t>
            </a:r>
          </a:p>
          <a:p>
            <a:endParaRPr lang="en-GB" dirty="0"/>
          </a:p>
          <a:p>
            <a:r>
              <a:rPr lang="en-GB" dirty="0"/>
              <a:t>Similarly, in a finance app, a bank account object must keep sensitive data private for security and confidentiality.</a:t>
            </a:r>
          </a:p>
          <a:p>
            <a:endParaRPr lang="en-GB" dirty="0"/>
          </a:p>
          <a:p>
            <a:r>
              <a:rPr lang="en-GB" dirty="0"/>
              <a:t>Encapsulation “encloses” data, allowing access only via controlled methods, preserving integrity. In Python, this is done by prefixing variables with a single _ or a double underscore __ (often referred to as a dunder). Avoid poor practices like directly accessing object data, as this weakens encapsulation and maintainability.</a:t>
            </a:r>
          </a:p>
          <a:p>
            <a:endParaRPr lang="en-GB" dirty="0"/>
          </a:p>
          <a:p>
            <a:r>
              <a:rPr lang="en-GB" dirty="0"/>
              <a:t>Finally, be cautious of </a:t>
            </a:r>
            <a:r>
              <a:rPr lang="en-GB" b="1" i="1" dirty="0"/>
              <a:t>code smells</a:t>
            </a:r>
            <a:r>
              <a:rPr lang="en-GB" dirty="0"/>
              <a:t>—not outright bugs, but poor coding practices like directly accessing object data, as this weakens encapsulation and maintainability.</a:t>
            </a:r>
          </a:p>
        </p:txBody>
      </p:sp>
      <p:sp>
        <p:nvSpPr>
          <p:cNvPr id="4" name="Slide Number Placeholder 3"/>
          <p:cNvSpPr>
            <a:spLocks noGrp="1"/>
          </p:cNvSpPr>
          <p:nvPr>
            <p:ph type="sldNum" sz="quarter" idx="5"/>
          </p:nvPr>
        </p:nvSpPr>
        <p:spPr/>
        <p:txBody>
          <a:bodyPr/>
          <a:lstStyle/>
          <a:p>
            <a:fld id="{35BE1F5F-BEC2-48D5-A890-C07C79853E26}" type="slidenum">
              <a:rPr lang="en-GB" smtClean="0"/>
              <a:t>4</a:t>
            </a:fld>
            <a:endParaRPr lang="en-GB"/>
          </a:p>
        </p:txBody>
      </p:sp>
    </p:spTree>
    <p:extLst>
      <p:ext uri="{BB962C8B-B14F-4D97-AF65-F5344CB8AC3E}">
        <p14:creationId xmlns:p14="http://schemas.microsoft.com/office/powerpoint/2010/main" val="1483324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object-oriented programming, the DRY (Don’t Repeat Yourself) principle prevents redundancy, while WET (Write Everything Twice) leads to inefficiency.</a:t>
            </a:r>
          </a:p>
          <a:p>
            <a:endParaRPr lang="en-GB" dirty="0"/>
          </a:p>
          <a:p>
            <a:r>
              <a:rPr lang="en-GB" dirty="0"/>
              <a:t>Inheritance helps by allowing a parent class to define shared attributes and methods, while child classes handle unique features. For example, instead of repeating code for Tank and Jeep classes, a parent class Vehicle can store common attributes like country, model, and speed, which Tank and Jeep then inherit.</a:t>
            </a:r>
          </a:p>
          <a:p>
            <a:endParaRPr lang="en-GB" dirty="0"/>
          </a:p>
          <a:p>
            <a:pPr>
              <a:buNone/>
            </a:pPr>
            <a:r>
              <a:rPr lang="en-GB" dirty="0"/>
              <a:t>In a subclass, the __</a:t>
            </a:r>
            <a:r>
              <a:rPr lang="en-GB" dirty="0" err="1"/>
              <a:t>init</a:t>
            </a:r>
            <a:r>
              <a:rPr lang="en-GB" dirty="0"/>
              <a:t>__() method initializes attributes and performs setup tasks but overrides the parent class’s __</a:t>
            </a:r>
            <a:r>
              <a:rPr lang="en-GB" dirty="0" err="1"/>
              <a:t>init</a:t>
            </a:r>
            <a:r>
              <a:rPr lang="en-GB" dirty="0"/>
              <a:t>__() method. Calling </a:t>
            </a:r>
            <a:r>
              <a:rPr lang="en-GB" dirty="0" err="1"/>
              <a:t>ClassName</a:t>
            </a:r>
            <a:r>
              <a:rPr lang="en-GB" dirty="0"/>
              <a:t>.__</a:t>
            </a:r>
            <a:r>
              <a:rPr lang="en-GB" dirty="0" err="1"/>
              <a:t>init</a:t>
            </a:r>
            <a:r>
              <a:rPr lang="en-GB" dirty="0"/>
              <a:t>__() ensures the parent’s attributes and </a:t>
            </a:r>
            <a:r>
              <a:rPr lang="en-GB" dirty="0" err="1"/>
              <a:t>behaviors</a:t>
            </a:r>
            <a:r>
              <a:rPr lang="en-GB" dirty="0"/>
              <a:t> are inherited. While effective in single inheritance, this approach can cause issues in complex multiple inheritance or when the parent class name changes.</a:t>
            </a:r>
          </a:p>
          <a:p>
            <a:pPr>
              <a:buNone/>
            </a:pPr>
            <a:endParaRPr lang="en-GB" dirty="0"/>
          </a:p>
          <a:p>
            <a:r>
              <a:rPr lang="en-GB" dirty="0"/>
              <a:t>A cleaner solution is to use the built-in super() function, calling </a:t>
            </a:r>
            <a:r>
              <a:rPr lang="en-GB" b="1" dirty="0"/>
              <a:t>super().__</a:t>
            </a:r>
            <a:r>
              <a:rPr lang="en-GB" b="1" dirty="0" err="1"/>
              <a:t>init</a:t>
            </a:r>
            <a:r>
              <a:rPr lang="en-GB" b="1" dirty="0"/>
              <a:t>__() </a:t>
            </a:r>
            <a:r>
              <a:rPr lang="en-GB" dirty="0"/>
              <a:t>to properly initialize inherited attributes and behaviours. Python’s Method Resolution Order (MRO) determines the sequence in which classes are searched for methods and attributes, particularly in multiple inheritance. The MRO can be viewed using the __</a:t>
            </a:r>
            <a:r>
              <a:rPr lang="en-GB" dirty="0" err="1"/>
              <a:t>mro</a:t>
            </a:r>
            <a:r>
              <a:rPr lang="en-GB" dirty="0"/>
              <a:t>__ attribute or the </a:t>
            </a:r>
            <a:r>
              <a:rPr lang="en-GB" dirty="0" err="1"/>
              <a:t>mro</a:t>
            </a:r>
            <a:r>
              <a:rPr lang="en-GB" dirty="0"/>
              <a:t>() method.</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5</a:t>
            </a:fld>
            <a:endParaRPr lang="en-GB"/>
          </a:p>
        </p:txBody>
      </p:sp>
    </p:spTree>
    <p:extLst>
      <p:ext uri="{BB962C8B-B14F-4D97-AF65-F5344CB8AC3E}">
        <p14:creationId xmlns:p14="http://schemas.microsoft.com/office/powerpoint/2010/main" val="3255063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0FC4F-4254-3E4C-7FD4-2473E76287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C1358B-2F78-DE61-AE6D-BFA5A063BA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D5E65E-97F9-ADC9-BC95-DEF2B4919637}"/>
              </a:ext>
            </a:extLst>
          </p:cNvPr>
          <p:cNvSpPr>
            <a:spLocks noGrp="1"/>
          </p:cNvSpPr>
          <p:nvPr>
            <p:ph type="body" idx="1"/>
          </p:nvPr>
        </p:nvSpPr>
        <p:spPr/>
        <p:txBody>
          <a:bodyPr/>
          <a:lstStyle/>
          <a:p>
            <a:endParaRPr lang="en-GB" dirty="0"/>
          </a:p>
          <a:p>
            <a:r>
              <a:rPr lang="en-GB" dirty="0"/>
              <a:t>Abstraction is similar to inheritance but offers additional functionality. When you create an abstract class, you can define attributes and methods that child classes will inherit, much like in a typical parent class. However, abstraction also allows you to specify certain methods that all child classes are required to implement. These required methods act as a set of guidelines or rules for the child classes.</a:t>
            </a:r>
          </a:p>
          <a:p>
            <a:endParaRPr lang="en-GB" dirty="0"/>
          </a:p>
          <a:p>
            <a:r>
              <a:rPr lang="en-GB" dirty="0"/>
              <a:t>Using abstraction ensures that all child classes include essential methods, helping reduce errors and improving code consistency.</a:t>
            </a:r>
          </a:p>
          <a:p>
            <a:endParaRPr lang="en-GB" dirty="0"/>
          </a:p>
          <a:p>
            <a:r>
              <a:rPr lang="en-GB" dirty="0"/>
              <a:t>In a tank battle game, different tanks may share common traits (e.g., health, speed), but also have unique features like special weapons or defences. An abstract class ensures all tank types implement required core functionality.</a:t>
            </a:r>
          </a:p>
          <a:p>
            <a:endParaRPr lang="en-GB" dirty="0"/>
          </a:p>
          <a:p>
            <a:r>
              <a:rPr lang="en-GB" dirty="0"/>
              <a:t>Python’s `</a:t>
            </a:r>
            <a:r>
              <a:rPr lang="en-GB" dirty="0" err="1"/>
              <a:t>abc</a:t>
            </a:r>
            <a:r>
              <a:rPr lang="en-GB" dirty="0"/>
              <a:t>` module enables abstract base classes using the `ABC` class and the `@</a:t>
            </a:r>
            <a:r>
              <a:rPr lang="en-GB" dirty="0" err="1"/>
              <a:t>abstractmethod</a:t>
            </a:r>
            <a:r>
              <a:rPr lang="en-GB" dirty="0"/>
              <a:t>` decorator, enforcing method implementation and design consistency.</a:t>
            </a:r>
          </a:p>
        </p:txBody>
      </p:sp>
      <p:sp>
        <p:nvSpPr>
          <p:cNvPr id="4" name="Slide Number Placeholder 3">
            <a:extLst>
              <a:ext uri="{FF2B5EF4-FFF2-40B4-BE49-F238E27FC236}">
                <a16:creationId xmlns:a16="http://schemas.microsoft.com/office/drawing/2014/main" id="{0C422580-E240-B3CB-8D50-391886A496D5}"/>
              </a:ext>
            </a:extLst>
          </p:cNvPr>
          <p:cNvSpPr>
            <a:spLocks noGrp="1"/>
          </p:cNvSpPr>
          <p:nvPr>
            <p:ph type="sldNum" sz="quarter" idx="5"/>
          </p:nvPr>
        </p:nvSpPr>
        <p:spPr/>
        <p:txBody>
          <a:bodyPr/>
          <a:lstStyle/>
          <a:p>
            <a:fld id="{35BE1F5F-BEC2-48D5-A890-C07C79853E26}" type="slidenum">
              <a:rPr lang="en-GB" smtClean="0"/>
              <a:t>6</a:t>
            </a:fld>
            <a:endParaRPr lang="en-GB"/>
          </a:p>
        </p:txBody>
      </p:sp>
    </p:spTree>
    <p:extLst>
      <p:ext uri="{BB962C8B-B14F-4D97-AF65-F5344CB8AC3E}">
        <p14:creationId xmlns:p14="http://schemas.microsoft.com/office/powerpoint/2010/main" val="1415089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CF98D-EBEF-63B9-005E-BB98C3D098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04EDC4-BBBE-0ABC-8BE1-231223BF4D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4ABA31-DFCE-D4EC-11AC-C1F5E6CF8EA0}"/>
              </a:ext>
            </a:extLst>
          </p:cNvPr>
          <p:cNvSpPr>
            <a:spLocks noGrp="1"/>
          </p:cNvSpPr>
          <p:nvPr>
            <p:ph type="body" idx="1"/>
          </p:nvPr>
        </p:nvSpPr>
        <p:spPr/>
        <p:txBody>
          <a:bodyPr/>
          <a:lstStyle/>
          <a:p>
            <a:r>
              <a:rPr lang="en-GB" b="1" dirty="0"/>
              <a:t>Polymorphism</a:t>
            </a:r>
            <a:r>
              <a:rPr lang="en-GB" dirty="0"/>
              <a:t> means "many forms." In OOP, it refers to methods or functions that share the same name but can operate on different types of objects or classes.</a:t>
            </a:r>
          </a:p>
          <a:p>
            <a:endParaRPr lang="en-GB" dirty="0"/>
          </a:p>
          <a:p>
            <a:r>
              <a:rPr lang="en-GB" dirty="0"/>
              <a:t>A common example is Python's built-in </a:t>
            </a:r>
            <a:r>
              <a:rPr lang="en-GB" dirty="0" err="1"/>
              <a:t>len</a:t>
            </a:r>
            <a:r>
              <a:rPr lang="en-GB" dirty="0"/>
              <a:t>() function, which works on various collections such as strings, tuples, and lists. When used on a string, it returns the number of characters; on tuples and lists, it returns the number of elements.</a:t>
            </a:r>
          </a:p>
          <a:p>
            <a:endParaRPr lang="en-GB" dirty="0"/>
          </a:p>
          <a:p>
            <a:r>
              <a:rPr lang="en-GB" dirty="0"/>
              <a:t>In a class-based scenario, imagine having multiple classes like Tank, Jeep, and Helicopter, each with a </a:t>
            </a:r>
            <a:r>
              <a:rPr lang="en-GB" dirty="0" err="1"/>
              <a:t>fire_weapon</a:t>
            </a:r>
            <a:r>
              <a:rPr lang="en-GB" dirty="0"/>
              <a:t> method. While all these classes share the same method name, the method's behaviour differs for each object. For example, a Tank might fire three high-damage rounds per minute, while a Jeep fires 100 low-damage rounds per minute.</a:t>
            </a:r>
          </a:p>
          <a:p>
            <a:endParaRPr lang="en-GB" dirty="0"/>
          </a:p>
          <a:p>
            <a:r>
              <a:rPr lang="en-GB" dirty="0"/>
              <a:t>To streamline this, you could create a parent class called Vehicle, which defines a general </a:t>
            </a:r>
            <a:r>
              <a:rPr lang="en-GB" dirty="0" err="1"/>
              <a:t>fire_weapon</a:t>
            </a:r>
            <a:r>
              <a:rPr lang="en-GB" dirty="0"/>
              <a:t> method. The child classes—Tank, Jeep, and Helicopter—inherit this method but can override it to define their specific implementations.</a:t>
            </a:r>
          </a:p>
          <a:p>
            <a:endParaRPr lang="en-GB" dirty="0"/>
          </a:p>
          <a:p>
            <a:r>
              <a:rPr lang="en-GB" dirty="0"/>
              <a:t>Thanks to polymorphism, you can execute the </a:t>
            </a:r>
            <a:r>
              <a:rPr lang="en-GB" dirty="0" err="1"/>
              <a:t>fire_weapon</a:t>
            </a:r>
            <a:r>
              <a:rPr lang="en-GB" dirty="0"/>
              <a:t> method on any of these classes seamlessly, ensuring flexible and reusable code. It promotes code consistency with uniform method calls and simplified program structure by using inheritance and allows for method overriding for customised behaviours in child classes.</a:t>
            </a:r>
          </a:p>
        </p:txBody>
      </p:sp>
      <p:sp>
        <p:nvSpPr>
          <p:cNvPr id="4" name="Slide Number Placeholder 3">
            <a:extLst>
              <a:ext uri="{FF2B5EF4-FFF2-40B4-BE49-F238E27FC236}">
                <a16:creationId xmlns:a16="http://schemas.microsoft.com/office/drawing/2014/main" id="{14D5A37E-6D57-9E24-A687-F16678888644}"/>
              </a:ext>
            </a:extLst>
          </p:cNvPr>
          <p:cNvSpPr>
            <a:spLocks noGrp="1"/>
          </p:cNvSpPr>
          <p:nvPr>
            <p:ph type="sldNum" sz="quarter" idx="5"/>
          </p:nvPr>
        </p:nvSpPr>
        <p:spPr/>
        <p:txBody>
          <a:bodyPr/>
          <a:lstStyle/>
          <a:p>
            <a:fld id="{35BE1F5F-BEC2-48D5-A890-C07C79853E26}" type="slidenum">
              <a:rPr lang="en-GB" smtClean="0"/>
              <a:t>7</a:t>
            </a:fld>
            <a:endParaRPr lang="en-GB"/>
          </a:p>
        </p:txBody>
      </p:sp>
    </p:spTree>
    <p:extLst>
      <p:ext uri="{BB962C8B-B14F-4D97-AF65-F5344CB8AC3E}">
        <p14:creationId xmlns:p14="http://schemas.microsoft.com/office/powerpoint/2010/main" val="3770615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Creating a class in Python is straightforward, and an example will be shown on the next slide. We’ll explore constructors later, but note that special function names in Python begin and end with double underscores (__), such as the constructor (__</a:t>
            </a:r>
            <a:r>
              <a:rPr lang="en-GB" b="1" dirty="0" err="1"/>
              <a:t>init</a:t>
            </a:r>
            <a:r>
              <a:rPr lang="en-GB" b="1" dirty="0"/>
              <a:t>__</a:t>
            </a:r>
            <a:r>
              <a:rPr lang="en-GB" dirty="0"/>
              <a:t>) and destructor (__</a:t>
            </a:r>
            <a:r>
              <a:rPr lang="en-GB" b="1" dirty="0"/>
              <a:t>del__</a:t>
            </a:r>
            <a:r>
              <a:rPr lang="en-GB" dirty="0"/>
              <a:t>).</a:t>
            </a:r>
          </a:p>
          <a:p>
            <a:endParaRPr lang="en-GB" dirty="0"/>
          </a:p>
          <a:p>
            <a:r>
              <a:rPr lang="en-GB" dirty="0"/>
              <a:t>The </a:t>
            </a:r>
            <a:r>
              <a:rPr lang="en-GB" b="1" dirty="0"/>
              <a:t>destructor</a:t>
            </a:r>
            <a:r>
              <a:rPr lang="en-GB" dirty="0"/>
              <a:t> is rarely used because Python manages memory automatically using </a:t>
            </a:r>
            <a:r>
              <a:rPr lang="en-GB" b="1" dirty="0"/>
              <a:t>reference counting</a:t>
            </a:r>
            <a:r>
              <a:rPr lang="en-GB" dirty="0"/>
              <a:t>. Variables are references to objects, not the objects themselves. When a reference goes out of scope or is reassigned, the object isn't destroyed immediately. The destructor is only called when the </a:t>
            </a:r>
            <a:r>
              <a:rPr lang="en-GB" b="1" dirty="0"/>
              <a:t>reference count </a:t>
            </a:r>
            <a:r>
              <a:rPr lang="en-GB" dirty="0"/>
              <a:t>hits zero, but even then, its execution isn't guaranteed.</a:t>
            </a:r>
          </a:p>
          <a:p>
            <a:endParaRPr lang="en-GB" dirty="0"/>
          </a:p>
          <a:p>
            <a:r>
              <a:rPr lang="en-GB" dirty="0"/>
              <a:t>Because of this, avoid relying on the destructor for tasks such as:</a:t>
            </a:r>
          </a:p>
          <a:p>
            <a:pPr lvl="1">
              <a:buFont typeface="Arial" panose="020B0604020202020204" pitchFamily="34" charset="0"/>
              <a:buChar char="•"/>
            </a:pPr>
            <a:r>
              <a:rPr lang="en-GB" dirty="0"/>
              <a:t>  Committing transactions</a:t>
            </a:r>
          </a:p>
          <a:p>
            <a:pPr lvl="1">
              <a:buFont typeface="Arial" panose="020B0604020202020204" pitchFamily="34" charset="0"/>
              <a:buChar char="•"/>
            </a:pPr>
            <a:r>
              <a:rPr lang="en-GB" dirty="0"/>
              <a:t>  Closing network connections</a:t>
            </a:r>
          </a:p>
          <a:p>
            <a:pPr lvl="1">
              <a:buFont typeface="Arial" panose="020B0604020202020204" pitchFamily="34" charset="0"/>
              <a:buChar char="•"/>
            </a:pPr>
            <a:r>
              <a:rPr lang="en-GB" dirty="0"/>
              <a:t>  Flushing buffers</a:t>
            </a:r>
          </a:p>
          <a:p>
            <a:pPr>
              <a:buFont typeface="Arial" panose="020B0604020202020204" pitchFamily="34" charset="0"/>
              <a:buChar char="•"/>
            </a:pPr>
            <a:endParaRPr lang="en-GB" dirty="0"/>
          </a:p>
          <a:p>
            <a:r>
              <a:rPr lang="en-GB" dirty="0"/>
              <a:t>Instead, use </a:t>
            </a:r>
            <a:r>
              <a:rPr lang="en-GB" b="1" dirty="0"/>
              <a:t>exception handling</a:t>
            </a:r>
            <a:r>
              <a:rPr lang="en-GB" dirty="0"/>
              <a:t> with a try-finally block (discussed in another chapter) to manage such operations safely.</a:t>
            </a:r>
          </a:p>
        </p:txBody>
      </p:sp>
      <p:sp>
        <p:nvSpPr>
          <p:cNvPr id="4" name="Slide Number Placeholder 3"/>
          <p:cNvSpPr>
            <a:spLocks noGrp="1"/>
          </p:cNvSpPr>
          <p:nvPr>
            <p:ph type="sldNum" sz="quarter" idx="5"/>
          </p:nvPr>
        </p:nvSpPr>
        <p:spPr/>
        <p:txBody>
          <a:bodyPr/>
          <a:lstStyle/>
          <a:p>
            <a:fld id="{35BE1F5F-BEC2-48D5-A890-C07C79853E26}" type="slidenum">
              <a:rPr lang="en-GB" smtClean="0"/>
              <a:t>8</a:t>
            </a:fld>
            <a:endParaRPr lang="en-GB"/>
          </a:p>
        </p:txBody>
      </p:sp>
    </p:spTree>
    <p:extLst>
      <p:ext uri="{BB962C8B-B14F-4D97-AF65-F5344CB8AC3E}">
        <p14:creationId xmlns:p14="http://schemas.microsoft.com/office/powerpoint/2010/main" val="3103652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GB" dirty="0"/>
              <a:t>Above is a simple example of a Tank class, defined in a module with the same name. (As per PEP 8, module names should be in lowercase.)</a:t>
            </a:r>
          </a:p>
          <a:p>
            <a:endParaRPr lang="en-GB" b="1" dirty="0"/>
          </a:p>
          <a:p>
            <a:r>
              <a:rPr lang="en-GB" dirty="0"/>
              <a:t>The class can be imported and used in two ways:</a:t>
            </a:r>
          </a:p>
          <a:p>
            <a:pPr>
              <a:buFont typeface="+mj-lt"/>
              <a:buAutoNum type="arabicPeriod"/>
            </a:pPr>
            <a:r>
              <a:rPr lang="en-GB" dirty="0"/>
              <a:t> Using </a:t>
            </a:r>
            <a:r>
              <a:rPr lang="en-GB" b="1" dirty="0"/>
              <a:t>import</a:t>
            </a:r>
            <a:r>
              <a:rPr lang="en-GB" dirty="0"/>
              <a:t> and referencing the module explicitly:</a:t>
            </a:r>
          </a:p>
          <a:p>
            <a:pPr>
              <a:buFont typeface="+mj-lt"/>
              <a:buNone/>
            </a:pPr>
            <a:r>
              <a:rPr lang="en-GB" dirty="0"/>
              <a:t>        import tank </a:t>
            </a:r>
          </a:p>
          <a:p>
            <a:pPr>
              <a:buFont typeface="+mj-lt"/>
              <a:buNone/>
            </a:pPr>
            <a:r>
              <a:rPr lang="en-GB" dirty="0"/>
              <a:t>        </a:t>
            </a:r>
            <a:r>
              <a:rPr lang="en-GB" dirty="0" err="1"/>
              <a:t>heavy_tank</a:t>
            </a:r>
            <a:r>
              <a:rPr lang="en-GB" dirty="0"/>
              <a:t> = </a:t>
            </a:r>
            <a:r>
              <a:rPr lang="en-GB" dirty="0" err="1"/>
              <a:t>tank.Tank</a:t>
            </a:r>
            <a:r>
              <a:rPr lang="en-GB" dirty="0"/>
              <a:t>("</a:t>
            </a:r>
            <a:r>
              <a:rPr lang="en-GB" dirty="0" err="1"/>
              <a:t>german</a:t>
            </a:r>
            <a:r>
              <a:rPr lang="en-GB" dirty="0"/>
              <a:t>", "tiger")</a:t>
            </a:r>
          </a:p>
          <a:p>
            <a:pPr>
              <a:buFont typeface="+mj-lt"/>
              <a:buNone/>
            </a:pPr>
            <a:r>
              <a:rPr lang="en-GB" dirty="0"/>
              <a:t>2. Using </a:t>
            </a:r>
            <a:r>
              <a:rPr lang="en-GB" b="1" dirty="0"/>
              <a:t>from ... import </a:t>
            </a:r>
            <a:r>
              <a:rPr lang="en-GB" dirty="0"/>
              <a:t>for direct access to the class:</a:t>
            </a:r>
          </a:p>
          <a:p>
            <a:pPr>
              <a:buFont typeface="+mj-lt"/>
              <a:buNone/>
            </a:pPr>
            <a:r>
              <a:rPr lang="en-GB" dirty="0"/>
              <a:t>        from tank import Tank </a:t>
            </a:r>
          </a:p>
          <a:p>
            <a:pPr>
              <a:buFont typeface="+mj-lt"/>
              <a:buNone/>
            </a:pPr>
            <a:r>
              <a:rPr lang="en-GB" dirty="0"/>
              <a:t>        </a:t>
            </a:r>
            <a:r>
              <a:rPr lang="en-GB" dirty="0" err="1"/>
              <a:t>light_tank</a:t>
            </a:r>
            <a:r>
              <a:rPr lang="en-GB" dirty="0"/>
              <a:t> = Tank("</a:t>
            </a:r>
            <a:r>
              <a:rPr lang="en-GB" dirty="0" err="1"/>
              <a:t>american</a:t>
            </a:r>
            <a:r>
              <a:rPr lang="en-GB" dirty="0"/>
              <a:t>", "</a:t>
            </a:r>
            <a:r>
              <a:rPr lang="en-GB" dirty="0" err="1"/>
              <a:t>sherman</a:t>
            </a:r>
            <a:r>
              <a:rPr lang="en-GB" dirty="0"/>
              <a:t>") </a:t>
            </a:r>
          </a:p>
          <a:p>
            <a:endParaRPr lang="en-GB" b="1" dirty="0"/>
          </a:p>
          <a:p>
            <a:r>
              <a:rPr lang="en-GB" dirty="0"/>
              <a:t>Which is better?</a:t>
            </a:r>
          </a:p>
          <a:p>
            <a:pPr>
              <a:buFont typeface="Arial" panose="020B0604020202020204" pitchFamily="34" charset="0"/>
              <a:buNone/>
            </a:pPr>
            <a:r>
              <a:rPr lang="en-GB" b="1" dirty="0"/>
              <a:t>Use Case 1</a:t>
            </a:r>
            <a:r>
              <a:rPr lang="en-GB" dirty="0"/>
              <a:t> (import tank) is preferred when you want to make it clear where the class comes from, especially in larger projects with multiple modules.</a:t>
            </a:r>
          </a:p>
          <a:p>
            <a:pPr>
              <a:buFont typeface="Arial" panose="020B0604020202020204" pitchFamily="34" charset="0"/>
              <a:buNone/>
            </a:pPr>
            <a:r>
              <a:rPr lang="en-GB" b="1" dirty="0"/>
              <a:t>Use Case 2</a:t>
            </a:r>
            <a:r>
              <a:rPr lang="en-GB" dirty="0"/>
              <a:t> (from tank import Tank) is more concise but can clutter the namespace if multiple classes with the same name are imported from different modules.</a:t>
            </a:r>
          </a:p>
          <a:p>
            <a:endParaRPr lang="en-GB" b="1" dirty="0"/>
          </a:p>
          <a:p>
            <a:pPr>
              <a:buFont typeface="Arial" panose="020B0604020202020204" pitchFamily="34" charset="0"/>
              <a:buNone/>
            </a:pPr>
            <a:r>
              <a:rPr lang="en-GB" dirty="0"/>
              <a:t>The </a:t>
            </a:r>
            <a:r>
              <a:rPr lang="en-GB" b="1" dirty="0"/>
              <a:t>class variable</a:t>
            </a:r>
            <a:r>
              <a:rPr lang="en-GB" dirty="0"/>
              <a:t> version is exported by default because its name does not start with an underscore (_). Variables with a leading underscore are treated as "private" by convention.</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9</a:t>
            </a:fld>
            <a:endParaRPr lang="en-GB"/>
          </a:p>
        </p:txBody>
      </p:sp>
    </p:spTree>
    <p:extLst>
      <p:ext uri="{BB962C8B-B14F-4D97-AF65-F5344CB8AC3E}">
        <p14:creationId xmlns:p14="http://schemas.microsoft.com/office/powerpoint/2010/main" val="3199772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1.png"/><Relationship Id="rId1" Type="http://schemas.openxmlformats.org/officeDocument/2006/relationships/slideMaster" Target="../slideMasters/slideMaster1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1.emf"/><Relationship Id="rId1" Type="http://schemas.openxmlformats.org/officeDocument/2006/relationships/slideMaster" Target="../slideMasters/slideMaster1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png"/><Relationship Id="rId1" Type="http://schemas.openxmlformats.org/officeDocument/2006/relationships/slideMaster" Target="../slideMasters/slideMaster17.xml"/><Relationship Id="rId5" Type="http://schemas.openxmlformats.org/officeDocument/2006/relationships/image" Target="../media/image22.png"/><Relationship Id="rId4" Type="http://schemas.openxmlformats.org/officeDocument/2006/relationships/image" Target="../media/image104.emf"/></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5.png"/><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6.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7.png"/><Relationship Id="rId1" Type="http://schemas.openxmlformats.org/officeDocument/2006/relationships/slideMaster" Target="../slideMasters/slideMaster1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1.emf"/><Relationship Id="rId1" Type="http://schemas.openxmlformats.org/officeDocument/2006/relationships/slideMaster" Target="../slideMasters/slideMaster1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8.png"/><Relationship Id="rId1" Type="http://schemas.openxmlformats.org/officeDocument/2006/relationships/slideMaster" Target="../slideMasters/slideMaster18.xml"/><Relationship Id="rId5" Type="http://schemas.openxmlformats.org/officeDocument/2006/relationships/image" Target="../media/image22.png"/><Relationship Id="rId4" Type="http://schemas.openxmlformats.org/officeDocument/2006/relationships/image" Target="../media/image110.emf"/></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1.png"/><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2.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3.png"/><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4.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22.png"/><Relationship Id="rId2" Type="http://schemas.openxmlformats.org/officeDocument/2006/relationships/image" Target="../media/image30.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22.png"/><Relationship Id="rId2" Type="http://schemas.openxmlformats.org/officeDocument/2006/relationships/image" Target="../media/image34.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22.png"/><Relationship Id="rId2" Type="http://schemas.openxmlformats.org/officeDocument/2006/relationships/image" Target="../media/image38.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0.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22.png"/><Relationship Id="rId2" Type="http://schemas.openxmlformats.org/officeDocument/2006/relationships/image" Target="../media/image42.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5.png"/><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22.png"/><Relationship Id="rId2" Type="http://schemas.openxmlformats.org/officeDocument/2006/relationships/image" Target="../media/image46.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8.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2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9.png"/><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22.png"/><Relationship Id="rId2" Type="http://schemas.openxmlformats.org/officeDocument/2006/relationships/image" Target="../media/image50.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3.png"/><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png"/><Relationship Id="rId1" Type="http://schemas.openxmlformats.org/officeDocument/2006/relationships/slideMaster" Target="../slideMasters/slideMaster11.xml"/><Relationship Id="rId4" Type="http://schemas.openxmlformats.org/officeDocument/2006/relationships/image" Target="../media/image56.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png"/><Relationship Id="rId1" Type="http://schemas.openxmlformats.org/officeDocument/2006/relationships/slideMaster" Target="../slideMasters/slideMaster11.xml"/><Relationship Id="rId4" Type="http://schemas.openxmlformats.org/officeDocument/2006/relationships/image" Target="../media/image56.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png"/><Relationship Id="rId1" Type="http://schemas.openxmlformats.org/officeDocument/2006/relationships/slideMaster" Target="../slideMasters/slideMaster11.xml"/><Relationship Id="rId4" Type="http://schemas.openxmlformats.org/officeDocument/2006/relationships/image" Target="../media/image56.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png"/><Relationship Id="rId1" Type="http://schemas.openxmlformats.org/officeDocument/2006/relationships/slideMaster" Target="../slideMasters/slideMaster11.xml"/><Relationship Id="rId4" Type="http://schemas.openxmlformats.org/officeDocument/2006/relationships/image" Target="../media/image56.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png"/><Relationship Id="rId1" Type="http://schemas.openxmlformats.org/officeDocument/2006/relationships/slideMaster" Target="../slideMasters/slideMaster11.xml"/><Relationship Id="rId4" Type="http://schemas.openxmlformats.org/officeDocument/2006/relationships/image" Target="../media/image56.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png"/><Relationship Id="rId1" Type="http://schemas.openxmlformats.org/officeDocument/2006/relationships/slideMaster" Target="../slideMasters/slideMaster11.xml"/><Relationship Id="rId4" Type="http://schemas.openxmlformats.org/officeDocument/2006/relationships/image" Target="../media/image56.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png"/><Relationship Id="rId1" Type="http://schemas.openxmlformats.org/officeDocument/2006/relationships/slideMaster" Target="../slideMasters/slideMaster11.xml"/><Relationship Id="rId4" Type="http://schemas.openxmlformats.org/officeDocument/2006/relationships/image" Target="../media/image69.emf"/></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png"/><Relationship Id="rId1" Type="http://schemas.openxmlformats.org/officeDocument/2006/relationships/slideMaster" Target="../slideMasters/slideMaster12.xml"/><Relationship Id="rId5" Type="http://schemas.openxmlformats.org/officeDocument/2006/relationships/image" Target="../media/image22.png"/><Relationship Id="rId4" Type="http://schemas.openxmlformats.org/officeDocument/2006/relationships/image" Target="../media/image74.emf"/></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6.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7.png"/><Relationship Id="rId1" Type="http://schemas.openxmlformats.org/officeDocument/2006/relationships/slideMaster" Target="../slideMasters/slideMaster1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png"/><Relationship Id="rId1" Type="http://schemas.openxmlformats.org/officeDocument/2006/relationships/slideMaster" Target="../slideMasters/slideMaster13.xml"/><Relationship Id="rId5" Type="http://schemas.openxmlformats.org/officeDocument/2006/relationships/image" Target="../media/image22.png"/><Relationship Id="rId4" Type="http://schemas.openxmlformats.org/officeDocument/2006/relationships/image" Target="../media/image80.emf"/></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1.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2.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3.png"/><Relationship Id="rId1" Type="http://schemas.openxmlformats.org/officeDocument/2006/relationships/slideMaster" Target="../slideMasters/slideMaster1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1.emf"/><Relationship Id="rId1" Type="http://schemas.openxmlformats.org/officeDocument/2006/relationships/slideMaster" Target="../slideMasters/slideMaster1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png"/><Relationship Id="rId1" Type="http://schemas.openxmlformats.org/officeDocument/2006/relationships/slideMaster" Target="../slideMasters/slideMaster14.xml"/><Relationship Id="rId5" Type="http://schemas.openxmlformats.org/officeDocument/2006/relationships/image" Target="../media/image22.png"/><Relationship Id="rId4" Type="http://schemas.openxmlformats.org/officeDocument/2006/relationships/image" Target="../media/image86.emf"/></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7.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8.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9.png"/><Relationship Id="rId1" Type="http://schemas.openxmlformats.org/officeDocument/2006/relationships/slideMaster" Target="../slideMasters/slideMaster1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1.emf"/><Relationship Id="rId1" Type="http://schemas.openxmlformats.org/officeDocument/2006/relationships/slideMaster" Target="../slideMasters/slideMaster1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png"/><Relationship Id="rId1" Type="http://schemas.openxmlformats.org/officeDocument/2006/relationships/slideMaster" Target="../slideMasters/slideMaster15.xml"/><Relationship Id="rId5" Type="http://schemas.openxmlformats.org/officeDocument/2006/relationships/image" Target="../media/image22.png"/><Relationship Id="rId4" Type="http://schemas.openxmlformats.org/officeDocument/2006/relationships/image" Target="../media/image92.emf"/></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3.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4.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5.png"/><Relationship Id="rId1" Type="http://schemas.openxmlformats.org/officeDocument/2006/relationships/slideMaster" Target="../slideMasters/slideMaster1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1.emf"/><Relationship Id="rId1" Type="http://schemas.openxmlformats.org/officeDocument/2006/relationships/slideMaster" Target="../slideMasters/slideMaster1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6.png"/><Relationship Id="rId1" Type="http://schemas.openxmlformats.org/officeDocument/2006/relationships/slideMaster" Target="../slideMasters/slideMaster16.xml"/><Relationship Id="rId5" Type="http://schemas.openxmlformats.org/officeDocument/2006/relationships/image" Target="../media/image22.png"/><Relationship Id="rId4" Type="http://schemas.openxmlformats.org/officeDocument/2006/relationships/image" Target="../media/image98.emf"/></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9.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0.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u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E136423-E500-F92E-56A6-33E4AD79D24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70948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61671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737776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281904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85257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5" Type="http://schemas.openxmlformats.org/officeDocument/2006/relationships/theme" Target="../theme/theme10.xml"/><Relationship Id="rId4" Type="http://schemas.openxmlformats.org/officeDocument/2006/relationships/slideLayout" Target="../slideLayouts/slideLayout43.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4" Type="http://schemas.openxmlformats.org/officeDocument/2006/relationships/slideLayout" Target="../slideLayouts/slideLayout4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image" Target="../media/image70.png"/><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theme" Target="../theme/theme12.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image" Target="../media/image70.png"/><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theme" Target="../theme/theme13.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7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image" Target="../media/image70.png"/><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theme" Target="../theme/theme14.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8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image" Target="../media/image70.png"/><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theme" Target="../theme/theme15.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image" Target="../media/image70.png"/><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theme" Target="../theme/theme16.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image" Target="../media/image70.png"/><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theme" Target="../theme/theme17.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image" Target="../media/image70.png"/><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theme" Target="../theme/theme18.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theme" Target="../theme/theme4.xml"/><Relationship Id="rId4" Type="http://schemas.openxmlformats.org/officeDocument/2006/relationships/slideLayout" Target="../slideLayouts/slideLayout1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5" Type="http://schemas.openxmlformats.org/officeDocument/2006/relationships/theme" Target="../theme/theme5.xml"/><Relationship Id="rId4" Type="http://schemas.openxmlformats.org/officeDocument/2006/relationships/slideLayout" Target="../slideLayouts/slideLayout23.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5" Type="http://schemas.openxmlformats.org/officeDocument/2006/relationships/theme" Target="../theme/theme6.xml"/><Relationship Id="rId4" Type="http://schemas.openxmlformats.org/officeDocument/2006/relationships/slideLayout" Target="../slideLayouts/slideLayout27.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5" Type="http://schemas.openxmlformats.org/officeDocument/2006/relationships/theme" Target="../theme/theme7.xml"/><Relationship Id="rId4" Type="http://schemas.openxmlformats.org/officeDocument/2006/relationships/slideLayout" Target="../slideLayouts/slideLayout31.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5" Type="http://schemas.openxmlformats.org/officeDocument/2006/relationships/theme" Target="../theme/theme8.xml"/><Relationship Id="rId4" Type="http://schemas.openxmlformats.org/officeDocument/2006/relationships/slideLayout" Target="../slideLayouts/slideLayout35.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5" Type="http://schemas.openxmlformats.org/officeDocument/2006/relationships/theme" Target="../theme/theme9.xml"/><Relationship Id="rId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 id="214748380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0E778BE-F3CE-CFE6-040E-52CF844D4F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391850710"/>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1.xml"/><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3.xml"/><Relationship Id="rId1" Type="http://schemas.openxmlformats.org/officeDocument/2006/relationships/slideLayout" Target="../slideLayouts/slideLayout59.xml"/></Relationships>
</file>

<file path=ppt/slides/_rels/slide1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4.xml"/><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6.xml"/><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7.xml"/><Relationship Id="rId1" Type="http://schemas.openxmlformats.org/officeDocument/2006/relationships/slideLayout" Target="../slideLayouts/slideLayout52.xml"/><Relationship Id="rId4" Type="http://schemas.openxmlformats.org/officeDocument/2006/relationships/image" Target="../media/image13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9.xml"/><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0.xml"/><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3.xml"/></Relationships>
</file>

<file path=ppt/slides/_rels/slide2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3.xml"/><Relationship Id="rId1" Type="http://schemas.openxmlformats.org/officeDocument/2006/relationships/slideLayout" Target="../slideLayouts/slideLayout5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xml"/><Relationship Id="rId1" Type="http://schemas.openxmlformats.org/officeDocument/2006/relationships/slideLayout" Target="../slideLayouts/slideLayout5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xml"/><Relationship Id="rId1" Type="http://schemas.openxmlformats.org/officeDocument/2006/relationships/slideLayout" Target="../slideLayouts/slideLayout53.xml"/><Relationship Id="rId4" Type="http://schemas.openxmlformats.org/officeDocument/2006/relationships/image" Target="../media/image116.png"/></Relationships>
</file>

<file path=ppt/slides/_rels/slide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xml"/><Relationship Id="rId1" Type="http://schemas.openxmlformats.org/officeDocument/2006/relationships/slideLayout" Target="../slideLayouts/slideLayout53.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53.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15.png"/></Relationships>
</file>

<file path=ppt/slides/_rels/slide7.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5.png"/><Relationship Id="rId2" Type="http://schemas.openxmlformats.org/officeDocument/2006/relationships/notesSlide" Target="../notesSlides/notesSlide7.xml"/><Relationship Id="rId1" Type="http://schemas.openxmlformats.org/officeDocument/2006/relationships/slideLayout" Target="../slideLayouts/slideLayout53.xml"/><Relationship Id="rId6" Type="http://schemas.openxmlformats.org/officeDocument/2006/relationships/image" Target="../media/image124.png"/><Relationship Id="rId5" Type="http://schemas.openxmlformats.org/officeDocument/2006/relationships/image" Target="../media/image122.png"/><Relationship Id="rId4" Type="http://schemas.openxmlformats.org/officeDocument/2006/relationships/image" Target="../media/image1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xml"/><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98CF4-FD58-1516-D71C-C26D968E28CF}"/>
              </a:ext>
            </a:extLst>
          </p:cNvPr>
          <p:cNvSpPr>
            <a:spLocks noGrp="1"/>
          </p:cNvSpPr>
          <p:nvPr>
            <p:ph type="ctrTitle"/>
          </p:nvPr>
        </p:nvSpPr>
        <p:spPr/>
        <p:txBody>
          <a:bodyPr/>
          <a:lstStyle/>
          <a:p>
            <a:r>
              <a:rPr lang="en-GB" dirty="0"/>
              <a:t>Module 11 – OO Programming</a:t>
            </a:r>
          </a:p>
        </p:txBody>
      </p:sp>
      <p:sp>
        <p:nvSpPr>
          <p:cNvPr id="3" name="Subtitle 2">
            <a:extLst>
              <a:ext uri="{FF2B5EF4-FFF2-40B4-BE49-F238E27FC236}">
                <a16:creationId xmlns:a16="http://schemas.microsoft.com/office/drawing/2014/main" id="{F73DB37A-45E0-0F93-8F3B-D54DFE3222C6}"/>
              </a:ext>
            </a:extLst>
          </p:cNvPr>
          <p:cNvSpPr>
            <a:spLocks noGrp="1"/>
          </p:cNvSpPr>
          <p:nvPr>
            <p:ph type="subTitle" idx="1"/>
          </p:nvPr>
        </p:nvSpPr>
        <p:spPr/>
        <p:txBody>
          <a:bodyPr/>
          <a:lstStyle/>
          <a:p>
            <a:r>
              <a:rPr lang="en-GB" dirty="0"/>
              <a:t>Object Oriented Programming, Classes and Objects</a:t>
            </a:r>
          </a:p>
        </p:txBody>
      </p:sp>
      <p:graphicFrame>
        <p:nvGraphicFramePr>
          <p:cNvPr id="6" name="Table 2">
            <a:extLst>
              <a:ext uri="{FF2B5EF4-FFF2-40B4-BE49-F238E27FC236}">
                <a16:creationId xmlns:a16="http://schemas.microsoft.com/office/drawing/2014/main" id="{BFA7FB18-13C8-50BE-1563-AAFF9B5C468C}"/>
              </a:ext>
            </a:extLst>
          </p:cNvPr>
          <p:cNvGraphicFramePr>
            <a:graphicFrameLocks noGrp="1"/>
          </p:cNvGraphicFramePr>
          <p:nvPr>
            <p:extLst>
              <p:ext uri="{D42A27DB-BD31-4B8C-83A1-F6EECF244321}">
                <p14:modId xmlns:p14="http://schemas.microsoft.com/office/powerpoint/2010/main" val="4097027050"/>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11: Object Oriented Programming</a:t>
                      </a:r>
                      <a:endParaRPr lang="en-GB" sz="1800" baseline="0" dirty="0">
                        <a:solidFill>
                          <a:schemeClr val="tx1"/>
                        </a:solidFill>
                      </a:endParaRPr>
                    </a:p>
                  </a:txBody>
                  <a:tcPr/>
                </a:tc>
                <a:extLst>
                  <a:ext uri="{0D108BD9-81ED-4DB2-BD59-A6C34878D82A}">
                    <a16:rowId xmlns:a16="http://schemas.microsoft.com/office/drawing/2014/main" val="1661260948"/>
                  </a:ext>
                </a:extLst>
              </a:tr>
              <a:tr h="370840">
                <a:tc>
                  <a:txBody>
                    <a:bodyPr/>
                    <a:lstStyle/>
                    <a:p>
                      <a:r>
                        <a:rPr lang="en-GB" sz="1800" baseline="0" dirty="0">
                          <a:solidFill>
                            <a:schemeClr val="bg1">
                              <a:lumMod val="50000"/>
                            </a:schemeClr>
                          </a:solidFill>
                        </a:rPr>
                        <a:t>12: Error Handling and Exceptions</a:t>
                      </a:r>
                    </a:p>
                  </a:txBody>
                  <a:tcPr>
                    <a:solidFill>
                      <a:schemeClr val="accent1">
                        <a:lumMod val="40000"/>
                        <a:lumOff val="60000"/>
                      </a:schemeClr>
                    </a:solidFill>
                  </a:tcPr>
                </a:tc>
                <a:extLst>
                  <a:ext uri="{0D108BD9-81ED-4DB2-BD59-A6C34878D82A}">
                    <a16:rowId xmlns:a16="http://schemas.microsoft.com/office/drawing/2014/main" val="4257274740"/>
                  </a:ext>
                </a:extLst>
              </a:tr>
              <a:tr h="370840">
                <a:tc>
                  <a:txBody>
                    <a:bodyPr/>
                    <a:lstStyle/>
                    <a:p>
                      <a:r>
                        <a:rPr lang="en-GB" sz="1800" baseline="0" dirty="0">
                          <a:solidFill>
                            <a:schemeClr val="bg1">
                              <a:lumMod val="65000"/>
                            </a:schemeClr>
                          </a:solidFill>
                        </a:rPr>
                        <a:t>13: Testing</a:t>
                      </a:r>
                    </a:p>
                  </a:txBody>
                  <a:tcPr>
                    <a:solidFill>
                      <a:schemeClr val="accent1">
                        <a:lumMod val="20000"/>
                        <a:lumOff val="8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40799925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D2D29-27E2-A6CB-81E5-7BBBFCD51333}"/>
              </a:ext>
            </a:extLst>
          </p:cNvPr>
          <p:cNvSpPr>
            <a:spLocks noGrp="1"/>
          </p:cNvSpPr>
          <p:nvPr>
            <p:ph type="ctrTitle"/>
          </p:nvPr>
        </p:nvSpPr>
        <p:spPr/>
        <p:txBody>
          <a:bodyPr/>
          <a:lstStyle/>
          <a:p>
            <a:r>
              <a:rPr lang="en-GB" dirty="0"/>
              <a:t>Using Objects</a:t>
            </a:r>
          </a:p>
        </p:txBody>
      </p:sp>
      <p:sp>
        <p:nvSpPr>
          <p:cNvPr id="3" name="Text Placeholder 2">
            <a:extLst>
              <a:ext uri="{FF2B5EF4-FFF2-40B4-BE49-F238E27FC236}">
                <a16:creationId xmlns:a16="http://schemas.microsoft.com/office/drawing/2014/main" id="{508889A3-A8F5-6D27-04AA-797D469A7325}"/>
              </a:ext>
            </a:extLst>
          </p:cNvPr>
          <p:cNvSpPr>
            <a:spLocks noGrp="1"/>
          </p:cNvSpPr>
          <p:nvPr>
            <p:ph type="body" sz="quarter" idx="14"/>
          </p:nvPr>
        </p:nvSpPr>
        <p:spPr/>
        <p:txBody>
          <a:bodyPr/>
          <a:lstStyle/>
          <a:p>
            <a:r>
              <a:rPr lang="en-GB" b="1" dirty="0"/>
              <a:t>Calling a class creates a new instance object</a:t>
            </a:r>
          </a:p>
          <a:p>
            <a:pPr marL="285750" indent="-285750">
              <a:buFont typeface="Arial" panose="020B0604020202020204" pitchFamily="34" charset="0"/>
              <a:buChar char="•"/>
            </a:pPr>
            <a:r>
              <a:rPr lang="en-GB" dirty="0"/>
              <a:t>Invokes the constructor __</a:t>
            </a:r>
            <a:r>
              <a:rPr lang="en-GB" dirty="0" err="1"/>
              <a:t>init</a:t>
            </a:r>
            <a:r>
              <a:rPr lang="en-GB" dirty="0"/>
              <a:t>__.</a:t>
            </a:r>
          </a:p>
          <a:p>
            <a:endParaRPr lang="en-GB" dirty="0"/>
          </a:p>
        </p:txBody>
      </p:sp>
      <p:sp>
        <p:nvSpPr>
          <p:cNvPr id="4" name="Slide Number Placeholder 3">
            <a:extLst>
              <a:ext uri="{FF2B5EF4-FFF2-40B4-BE49-F238E27FC236}">
                <a16:creationId xmlns:a16="http://schemas.microsoft.com/office/drawing/2014/main" id="{A5EC50EF-41E6-DD0A-BAE5-022F6BDE4091}"/>
              </a:ext>
            </a:extLst>
          </p:cNvPr>
          <p:cNvSpPr>
            <a:spLocks noGrp="1"/>
          </p:cNvSpPr>
          <p:nvPr>
            <p:ph type="sldNum" sz="quarter" idx="12"/>
          </p:nvPr>
        </p:nvSpPr>
        <p:spPr/>
        <p:txBody>
          <a:bodyPr/>
          <a:lstStyle/>
          <a:p>
            <a:fld id="{F3469444-D02B-D446-9CF8-19DEDDE073D1}" type="slidenum">
              <a:rPr lang="en-US" smtClean="0"/>
              <a:pPr/>
              <a:t>10</a:t>
            </a:fld>
            <a:endParaRPr lang="en-US" dirty="0"/>
          </a:p>
        </p:txBody>
      </p:sp>
      <p:sp>
        <p:nvSpPr>
          <p:cNvPr id="5" name="Rectangle 4">
            <a:extLst>
              <a:ext uri="{FF2B5EF4-FFF2-40B4-BE49-F238E27FC236}">
                <a16:creationId xmlns:a16="http://schemas.microsoft.com/office/drawing/2014/main" id="{BF7C3189-CE8C-2527-9A4B-DE750461A635}"/>
              </a:ext>
            </a:extLst>
          </p:cNvPr>
          <p:cNvSpPr>
            <a:spLocks noChangeArrowheads="1"/>
          </p:cNvSpPr>
          <p:nvPr/>
        </p:nvSpPr>
        <p:spPr bwMode="auto">
          <a:xfrm>
            <a:off x="822163" y="2501304"/>
            <a:ext cx="4847117" cy="3293209"/>
          </a:xfrm>
          <a:prstGeom prst="rect">
            <a:avLst/>
          </a:prstGeom>
          <a:solidFill>
            <a:schemeClr val="tx1"/>
          </a:solidFill>
        </p:spPr>
        <p:txBody>
          <a:bodyPr wrap="square" rtlCol="0">
            <a:spAutoFit/>
          </a:bodyPr>
          <a:lstStyle/>
          <a:p>
            <a:r>
              <a:rPr lang="en-GB" altLang="en-US" sz="1600" dirty="0">
                <a:solidFill>
                  <a:schemeClr val="bg1"/>
                </a:solidFill>
                <a:latin typeface="Consolas" panose="020B0609020204030204" pitchFamily="49" charset="0"/>
                <a:cs typeface="Consolas" panose="020B0609020204030204" pitchFamily="49" charset="0"/>
              </a:rPr>
              <a:t>from tank import Tank</a:t>
            </a:r>
          </a:p>
          <a:p>
            <a:endParaRPr lang="en-GB" altLang="en-US" sz="1600" dirty="0">
              <a:solidFill>
                <a:schemeClr val="bg1"/>
              </a:solidFill>
              <a:latin typeface="Consolas" panose="020B0609020204030204" pitchFamily="49" charset="0"/>
              <a:cs typeface="Consolas" panose="020B0609020204030204" pitchFamily="49" charset="0"/>
            </a:endParaRPr>
          </a:p>
          <a:p>
            <a:r>
              <a:rPr lang="en-GB" altLang="en-US" sz="1600" dirty="0" err="1">
                <a:solidFill>
                  <a:schemeClr val="bg1"/>
                </a:solidFill>
                <a:latin typeface="Consolas" panose="020B0609020204030204" pitchFamily="49" charset="0"/>
                <a:cs typeface="Consolas" panose="020B0609020204030204" pitchFamily="49" charset="0"/>
              </a:rPr>
              <a:t>heavy_tank</a:t>
            </a:r>
            <a:r>
              <a:rPr lang="en-GB" altLang="en-US" sz="1600" dirty="0">
                <a:solidFill>
                  <a:schemeClr val="bg1"/>
                </a:solidFill>
                <a:latin typeface="Consolas" panose="020B0609020204030204" pitchFamily="49" charset="0"/>
                <a:cs typeface="Consolas" panose="020B0609020204030204" pitchFamily="49" charset="0"/>
              </a:rPr>
              <a:t>  = </a:t>
            </a:r>
            <a:r>
              <a:rPr lang="en-GB" altLang="en-US" sz="1600" b="1" dirty="0">
                <a:solidFill>
                  <a:schemeClr val="accent1"/>
                </a:solidFill>
                <a:latin typeface="Consolas" panose="020B0609020204030204" pitchFamily="49" charset="0"/>
                <a:cs typeface="Consolas" panose="020B0609020204030204" pitchFamily="49" charset="0"/>
              </a:rPr>
              <a:t>Tank("German", "Tiger") </a:t>
            </a:r>
          </a:p>
          <a:p>
            <a:r>
              <a:rPr lang="en-GB" altLang="en-US" sz="1600" dirty="0" err="1">
                <a:solidFill>
                  <a:schemeClr val="bg1"/>
                </a:solidFill>
                <a:latin typeface="Consolas" panose="020B0609020204030204" pitchFamily="49" charset="0"/>
                <a:cs typeface="Consolas" panose="020B0609020204030204" pitchFamily="49" charset="0"/>
              </a:rPr>
              <a:t>heavy_tank.accel</a:t>
            </a:r>
            <a:r>
              <a:rPr lang="en-GB" altLang="en-US" sz="1600" dirty="0">
                <a:solidFill>
                  <a:schemeClr val="bg1"/>
                </a:solidFill>
                <a:latin typeface="Consolas" panose="020B0609020204030204" pitchFamily="49" charset="0"/>
                <a:cs typeface="Consolas" panose="020B0609020204030204" pitchFamily="49" charset="0"/>
              </a:rPr>
              <a:t>(23)</a:t>
            </a:r>
          </a:p>
          <a:p>
            <a:r>
              <a:rPr lang="en-GB" altLang="en-US" sz="1600" dirty="0" err="1">
                <a:solidFill>
                  <a:schemeClr val="bg1"/>
                </a:solidFill>
                <a:latin typeface="Consolas" panose="020B0609020204030204" pitchFamily="49" charset="0"/>
                <a:cs typeface="Consolas" panose="020B0609020204030204" pitchFamily="49" charset="0"/>
              </a:rPr>
              <a:t>heavy_tank.accel</a:t>
            </a:r>
            <a:r>
              <a:rPr lang="en-GB" altLang="en-US" sz="1600" dirty="0">
                <a:solidFill>
                  <a:schemeClr val="bg1"/>
                </a:solidFill>
                <a:latin typeface="Consolas" panose="020B0609020204030204" pitchFamily="49" charset="0"/>
                <a:cs typeface="Consolas" panose="020B0609020204030204" pitchFamily="49" charset="0"/>
              </a:rPr>
              <a:t>(9) </a:t>
            </a:r>
          </a:p>
          <a:p>
            <a:r>
              <a:rPr lang="en-GB" altLang="en-US" sz="1600" dirty="0" err="1">
                <a:solidFill>
                  <a:schemeClr val="bg1"/>
                </a:solidFill>
                <a:latin typeface="Consolas" panose="020B0609020204030204" pitchFamily="49" charset="0"/>
                <a:cs typeface="Consolas" panose="020B0609020204030204" pitchFamily="49" charset="0"/>
              </a:rPr>
              <a:t>heavy_tank.decel</a:t>
            </a:r>
            <a:r>
              <a:rPr lang="en-GB" altLang="en-US" sz="1600" dirty="0">
                <a:solidFill>
                  <a:schemeClr val="bg1"/>
                </a:solidFill>
                <a:latin typeface="Consolas" panose="020B0609020204030204" pitchFamily="49" charset="0"/>
                <a:cs typeface="Consolas" panose="020B0609020204030204" pitchFamily="49" charset="0"/>
              </a:rPr>
              <a:t>(15)</a:t>
            </a:r>
          </a:p>
          <a:p>
            <a:r>
              <a:rPr lang="en-GB" altLang="en-US" sz="1600" dirty="0">
                <a:solidFill>
                  <a:schemeClr val="bg1"/>
                </a:solidFill>
                <a:latin typeface="Consolas" panose="020B0609020204030204" pitchFamily="49" charset="0"/>
                <a:cs typeface="Consolas" panose="020B0609020204030204" pitchFamily="49" charset="0"/>
              </a:rPr>
              <a:t>print(</a:t>
            </a:r>
            <a:r>
              <a:rPr lang="en-GB" altLang="en-US" sz="1600" dirty="0" err="1">
                <a:solidFill>
                  <a:schemeClr val="bg1"/>
                </a:solidFill>
                <a:latin typeface="Consolas" panose="020B0609020204030204" pitchFamily="49" charset="0"/>
                <a:cs typeface="Consolas" panose="020B0609020204030204" pitchFamily="49" charset="0"/>
              </a:rPr>
              <a:t>heavy_tank.gethealth</a:t>
            </a:r>
            <a:r>
              <a:rPr lang="en-GB" altLang="en-US" sz="1600" dirty="0">
                <a:solidFill>
                  <a:schemeClr val="bg1"/>
                </a:solidFill>
                <a:latin typeface="Consolas" panose="020B0609020204030204" pitchFamily="49" charset="0"/>
                <a:cs typeface="Consolas" panose="020B0609020204030204" pitchFamily="49" charset="0"/>
              </a:rPr>
              <a:t>)</a:t>
            </a:r>
          </a:p>
          <a:p>
            <a:endParaRPr lang="en-GB" altLang="en-US" sz="1600" dirty="0">
              <a:solidFill>
                <a:schemeClr val="bg1"/>
              </a:solidFill>
              <a:latin typeface="Consolas" panose="020B0609020204030204" pitchFamily="49" charset="0"/>
              <a:cs typeface="Consolas" panose="020B0609020204030204" pitchFamily="49" charset="0"/>
            </a:endParaRPr>
          </a:p>
          <a:p>
            <a:r>
              <a:rPr lang="en-GB" altLang="en-US" sz="1600" dirty="0" err="1">
                <a:solidFill>
                  <a:schemeClr val="bg1"/>
                </a:solidFill>
                <a:latin typeface="Consolas" panose="020B0609020204030204" pitchFamily="49" charset="0"/>
                <a:cs typeface="Consolas" panose="020B0609020204030204" pitchFamily="49" charset="0"/>
              </a:rPr>
              <a:t>light_tank</a:t>
            </a:r>
            <a:r>
              <a:rPr lang="en-GB" altLang="en-US" sz="1600" dirty="0">
                <a:solidFill>
                  <a:schemeClr val="bg1"/>
                </a:solidFill>
                <a:latin typeface="Consolas" panose="020B0609020204030204" pitchFamily="49" charset="0"/>
                <a:cs typeface="Consolas" panose="020B0609020204030204" pitchFamily="49" charset="0"/>
              </a:rPr>
              <a:t> = Tank("British", "Scorpion")</a:t>
            </a:r>
          </a:p>
          <a:p>
            <a:endParaRPr lang="en-GB" altLang="en-US" sz="1600" dirty="0">
              <a:solidFill>
                <a:schemeClr val="bg1"/>
              </a:solidFill>
              <a:latin typeface="Consolas" panose="020B0609020204030204" pitchFamily="49" charset="0"/>
              <a:cs typeface="Consolas" panose="020B0609020204030204" pitchFamily="49" charset="0"/>
            </a:endParaRPr>
          </a:p>
          <a:p>
            <a:r>
              <a:rPr lang="en-GB" altLang="en-US" sz="1600" dirty="0">
                <a:solidFill>
                  <a:schemeClr val="bg1"/>
                </a:solidFill>
                <a:latin typeface="Consolas" panose="020B0609020204030204" pitchFamily="49" charset="0"/>
                <a:cs typeface="Consolas" panose="020B0609020204030204" pitchFamily="49" charset="0"/>
              </a:rPr>
              <a:t>print("Tank Version =", </a:t>
            </a:r>
            <a:r>
              <a:rPr lang="en-GB" altLang="en-US" sz="1600" dirty="0" err="1">
                <a:solidFill>
                  <a:schemeClr val="accent1"/>
                </a:solidFill>
                <a:latin typeface="Consolas" panose="020B0609020204030204" pitchFamily="49" charset="0"/>
                <a:cs typeface="Consolas" panose="020B0609020204030204" pitchFamily="49" charset="0"/>
              </a:rPr>
              <a:t>Tank</a:t>
            </a:r>
            <a:r>
              <a:rPr lang="en-GB" altLang="en-US" sz="1600" dirty="0" err="1">
                <a:solidFill>
                  <a:srgbClr val="FFFF00"/>
                </a:solidFill>
                <a:latin typeface="Consolas" panose="020B0609020204030204" pitchFamily="49" charset="0"/>
                <a:cs typeface="Consolas" panose="020B0609020204030204" pitchFamily="49" charset="0"/>
              </a:rPr>
              <a:t>.</a:t>
            </a:r>
            <a:r>
              <a:rPr lang="en-GB" altLang="en-US" sz="1600" b="1" dirty="0" err="1">
                <a:solidFill>
                  <a:schemeClr val="accent1"/>
                </a:solidFill>
                <a:latin typeface="Consolas" panose="020B0609020204030204" pitchFamily="49" charset="0"/>
                <a:cs typeface="Consolas" panose="020B0609020204030204" pitchFamily="49" charset="0"/>
              </a:rPr>
              <a:t>version</a:t>
            </a:r>
            <a:r>
              <a:rPr lang="en-GB" altLang="en-US" sz="1600" dirty="0">
                <a:solidFill>
                  <a:schemeClr val="bg1"/>
                </a:solidFill>
                <a:latin typeface="Consolas" panose="020B0609020204030204" pitchFamily="49" charset="0"/>
                <a:cs typeface="Consolas" panose="020B0609020204030204" pitchFamily="49" charset="0"/>
              </a:rPr>
              <a:t>) </a:t>
            </a:r>
          </a:p>
          <a:p>
            <a:r>
              <a:rPr lang="en-GB" altLang="en-US" sz="1600" dirty="0">
                <a:solidFill>
                  <a:schemeClr val="bg1"/>
                </a:solidFill>
                <a:latin typeface="Consolas" panose="020B0609020204030204" pitchFamily="49" charset="0"/>
                <a:cs typeface="Consolas" panose="020B0609020204030204" pitchFamily="49" charset="0"/>
              </a:rPr>
              <a:t>print("Object </a:t>
            </a:r>
            <a:r>
              <a:rPr lang="en-GB" altLang="en-US" sz="1600" dirty="0" err="1">
                <a:solidFill>
                  <a:schemeClr val="bg1"/>
                </a:solidFill>
                <a:latin typeface="Consolas" panose="020B0609020204030204" pitchFamily="49" charset="0"/>
                <a:cs typeface="Consolas" panose="020B0609020204030204" pitchFamily="49" charset="0"/>
              </a:rPr>
              <a:t>light_tank</a:t>
            </a:r>
            <a:r>
              <a:rPr lang="en-GB" altLang="en-US" sz="1600" dirty="0">
                <a:solidFill>
                  <a:schemeClr val="bg1"/>
                </a:solidFill>
                <a:latin typeface="Consolas" panose="020B0609020204030204" pitchFamily="49" charset="0"/>
                <a:cs typeface="Consolas" panose="020B0609020204030204" pitchFamily="49" charset="0"/>
              </a:rPr>
              <a:t> is a class of",</a:t>
            </a:r>
          </a:p>
          <a:p>
            <a:r>
              <a:rPr lang="en-GB" altLang="en-US" sz="1600" dirty="0">
                <a:solidFill>
                  <a:schemeClr val="bg1"/>
                </a:solidFill>
                <a:latin typeface="Consolas" panose="020B0609020204030204" pitchFamily="49" charset="0"/>
                <a:cs typeface="Consolas" panose="020B0609020204030204" pitchFamily="49" charset="0"/>
              </a:rPr>
              <a:t>       light_tank</a:t>
            </a:r>
            <a:r>
              <a:rPr lang="en-GB" altLang="en-US" sz="1600" dirty="0">
                <a:solidFill>
                  <a:srgbClr val="FFFF00"/>
                </a:solidFill>
                <a:latin typeface="Consolas" panose="020B0609020204030204" pitchFamily="49" charset="0"/>
                <a:cs typeface="Consolas" panose="020B0609020204030204" pitchFamily="49" charset="0"/>
              </a:rPr>
              <a:t>.__class__.__name__</a:t>
            </a:r>
            <a:r>
              <a:rPr lang="en-GB" altLang="en-US" sz="1600" dirty="0">
                <a:solidFill>
                  <a:schemeClr val="bg1"/>
                </a:solidFill>
                <a:latin typeface="Consolas" panose="020B0609020204030204" pitchFamily="49" charset="0"/>
                <a:cs typeface="Consolas" panose="020B0609020204030204" pitchFamily="49" charset="0"/>
              </a:rPr>
              <a:t>) </a:t>
            </a:r>
          </a:p>
        </p:txBody>
      </p:sp>
      <p:sp>
        <p:nvSpPr>
          <p:cNvPr id="6" name="TextBox 5">
            <a:extLst>
              <a:ext uri="{FF2B5EF4-FFF2-40B4-BE49-F238E27FC236}">
                <a16:creationId xmlns:a16="http://schemas.microsoft.com/office/drawing/2014/main" id="{D06380A9-B080-79E0-A963-BF14654A69EB}"/>
              </a:ext>
            </a:extLst>
          </p:cNvPr>
          <p:cNvSpPr txBox="1"/>
          <p:nvPr/>
        </p:nvSpPr>
        <p:spPr>
          <a:xfrm>
            <a:off x="5669280" y="4871183"/>
            <a:ext cx="3403600" cy="923330"/>
          </a:xfrm>
          <a:prstGeom prst="rect">
            <a:avLst/>
          </a:prstGeom>
          <a:solidFill>
            <a:schemeClr val="bg1"/>
          </a:solidFill>
          <a:ln>
            <a:solidFill>
              <a:schemeClr val="tx1"/>
            </a:solidFill>
          </a:ln>
        </p:spPr>
        <p:txBody>
          <a:bodyPr wrap="square" rtlCol="0">
            <a:spAutoFit/>
          </a:bodyPr>
          <a:lstStyle/>
          <a:p>
            <a:r>
              <a:rPr lang="en-GB" dirty="0"/>
              <a:t>100</a:t>
            </a:r>
          </a:p>
          <a:p>
            <a:r>
              <a:rPr lang="en-GB" dirty="0"/>
              <a:t>1.0</a:t>
            </a:r>
          </a:p>
          <a:p>
            <a:r>
              <a:rPr lang="en-GB" dirty="0"/>
              <a:t>object </a:t>
            </a:r>
            <a:r>
              <a:rPr lang="en-GB" dirty="0" err="1"/>
              <a:t>light_tank</a:t>
            </a:r>
            <a:r>
              <a:rPr lang="en-GB" dirty="0"/>
              <a:t> is a class of Tank</a:t>
            </a:r>
          </a:p>
        </p:txBody>
      </p:sp>
    </p:spTree>
    <p:extLst>
      <p:ext uri="{BB962C8B-B14F-4D97-AF65-F5344CB8AC3E}">
        <p14:creationId xmlns:p14="http://schemas.microsoft.com/office/powerpoint/2010/main" val="226569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475C0-52B6-6A25-C528-EFBCF372D93A}"/>
              </a:ext>
            </a:extLst>
          </p:cNvPr>
          <p:cNvSpPr>
            <a:spLocks noGrp="1"/>
          </p:cNvSpPr>
          <p:nvPr>
            <p:ph type="ctrTitle"/>
          </p:nvPr>
        </p:nvSpPr>
        <p:spPr/>
        <p:txBody>
          <a:bodyPr/>
          <a:lstStyle/>
          <a:p>
            <a:r>
              <a:rPr lang="en-GB" dirty="0"/>
              <a:t>A Class is not a type!</a:t>
            </a:r>
          </a:p>
        </p:txBody>
      </p:sp>
      <p:sp>
        <p:nvSpPr>
          <p:cNvPr id="3" name="Text Placeholder 2">
            <a:extLst>
              <a:ext uri="{FF2B5EF4-FFF2-40B4-BE49-F238E27FC236}">
                <a16:creationId xmlns:a16="http://schemas.microsoft.com/office/drawing/2014/main" id="{4431407D-31FE-AC64-4E7D-28F7903DF486}"/>
              </a:ext>
            </a:extLst>
          </p:cNvPr>
          <p:cNvSpPr>
            <a:spLocks noGrp="1"/>
          </p:cNvSpPr>
          <p:nvPr>
            <p:ph type="body" sz="quarter" idx="13"/>
          </p:nvPr>
        </p:nvSpPr>
        <p:spPr/>
        <p:txBody>
          <a:bodyPr/>
          <a:lstStyle/>
          <a:p>
            <a:r>
              <a:rPr lang="en-GB" b="1" dirty="0"/>
              <a:t>Don't ask what type an object is:</a:t>
            </a:r>
          </a:p>
          <a:p>
            <a:pPr marL="285750" indent="-285750">
              <a:buFont typeface="Arial" panose="020B0604020202020204" pitchFamily="34" charset="0"/>
              <a:buChar char="•"/>
            </a:pPr>
            <a:r>
              <a:rPr lang="en-GB" dirty="0"/>
              <a:t>Only ask what the object can do -</a:t>
            </a:r>
          </a:p>
          <a:p>
            <a:pPr marL="285750" indent="-285750">
              <a:buFont typeface="Arial" panose="020B0604020202020204" pitchFamily="34" charset="0"/>
              <a:buChar char="•"/>
            </a:pPr>
            <a:r>
              <a:rPr lang="en-GB" dirty="0"/>
              <a:t>Create a special method so the object can act like a str.</a:t>
            </a:r>
          </a:p>
          <a:p>
            <a:endParaRPr lang="en-GB" dirty="0"/>
          </a:p>
          <a:p>
            <a:endParaRPr lang="en-GB" dirty="0"/>
          </a:p>
          <a:p>
            <a:pPr marL="285750" indent="-285750">
              <a:buFont typeface="Arial" panose="020B0604020202020204" pitchFamily="34" charset="0"/>
              <a:buChar char="•"/>
            </a:pPr>
            <a:r>
              <a:rPr lang="en-GB" dirty="0"/>
              <a:t>We don't care what class it belongs to, only that it can quack like a string! This is known as </a:t>
            </a:r>
            <a:r>
              <a:rPr lang="en-GB" b="1" dirty="0"/>
              <a:t>Duck Typing</a:t>
            </a:r>
            <a:r>
              <a:rPr lang="en-GB" dirty="0"/>
              <a:t>!</a:t>
            </a:r>
          </a:p>
          <a:p>
            <a:endParaRPr lang="en-GB" dirty="0"/>
          </a:p>
          <a:p>
            <a:endParaRPr lang="en-GB" dirty="0"/>
          </a:p>
          <a:p>
            <a:r>
              <a:rPr lang="en-GB" b="1" dirty="0"/>
              <a:t>Based on the original concepts of object orientation:</a:t>
            </a:r>
          </a:p>
          <a:p>
            <a:pPr marL="285750" indent="-285750">
              <a:buFont typeface="Arial" panose="020B0604020202020204" pitchFamily="34" charset="0"/>
              <a:buChar char="•"/>
            </a:pPr>
            <a:r>
              <a:rPr lang="en-GB" dirty="0"/>
              <a:t>Send/receive messages to/from an object.</a:t>
            </a:r>
          </a:p>
          <a:p>
            <a:pPr marL="285750" indent="-285750">
              <a:buFont typeface="Arial" panose="020B0604020202020204" pitchFamily="34" charset="0"/>
              <a:buChar char="•"/>
            </a:pPr>
            <a:r>
              <a:rPr lang="en-GB" dirty="0"/>
              <a:t>Signature-based polymorphism.</a:t>
            </a:r>
          </a:p>
          <a:p>
            <a:endParaRPr lang="en-GB" dirty="0"/>
          </a:p>
          <a:p>
            <a:endParaRPr lang="en-GB" dirty="0"/>
          </a:p>
        </p:txBody>
      </p:sp>
      <p:sp>
        <p:nvSpPr>
          <p:cNvPr id="5" name="Slide Number Placeholder 4">
            <a:extLst>
              <a:ext uri="{FF2B5EF4-FFF2-40B4-BE49-F238E27FC236}">
                <a16:creationId xmlns:a16="http://schemas.microsoft.com/office/drawing/2014/main" id="{083F7452-4DF6-F51A-CAC5-1EB80E1F4C10}"/>
              </a:ext>
            </a:extLst>
          </p:cNvPr>
          <p:cNvSpPr>
            <a:spLocks noGrp="1"/>
          </p:cNvSpPr>
          <p:nvPr>
            <p:ph type="sldNum" sz="quarter" idx="12"/>
          </p:nvPr>
        </p:nvSpPr>
        <p:spPr/>
        <p:txBody>
          <a:bodyPr/>
          <a:lstStyle/>
          <a:p>
            <a:fld id="{F3469444-D02B-D446-9CF8-19DEDDE073D1}" type="slidenum">
              <a:rPr lang="en-US" smtClean="0"/>
              <a:pPr/>
              <a:t>11</a:t>
            </a:fld>
            <a:endParaRPr lang="en-US" dirty="0"/>
          </a:p>
        </p:txBody>
      </p:sp>
      <p:sp>
        <p:nvSpPr>
          <p:cNvPr id="8" name="Rectangle 7">
            <a:extLst>
              <a:ext uri="{FF2B5EF4-FFF2-40B4-BE49-F238E27FC236}">
                <a16:creationId xmlns:a16="http://schemas.microsoft.com/office/drawing/2014/main" id="{03B8BA61-44B4-D3A0-7BB0-D008C779B46D}"/>
              </a:ext>
            </a:extLst>
          </p:cNvPr>
          <p:cNvSpPr>
            <a:spLocks noChangeArrowheads="1"/>
          </p:cNvSpPr>
          <p:nvPr/>
        </p:nvSpPr>
        <p:spPr bwMode="auto">
          <a:xfrm>
            <a:off x="822163" y="2877036"/>
            <a:ext cx="7133117" cy="830997"/>
          </a:xfrm>
          <a:prstGeom prst="rect">
            <a:avLst/>
          </a:prstGeom>
          <a:solidFill>
            <a:schemeClr val="tx1"/>
          </a:solidFill>
        </p:spPr>
        <p:txBody>
          <a:bodyPr wrap="square" rtlCol="0">
            <a:spAutoFit/>
          </a:bodyPr>
          <a:lstStyle/>
          <a:p>
            <a:r>
              <a:rPr lang="en-GB" altLang="en-US" sz="1600" dirty="0">
                <a:solidFill>
                  <a:schemeClr val="bg2"/>
                </a:solidFill>
                <a:latin typeface="Consolas" panose="020B0609020204030204" pitchFamily="49" charset="0"/>
                <a:cs typeface="Consolas" panose="020B0609020204030204" pitchFamily="49" charset="0"/>
              </a:rPr>
              <a:t>class </a:t>
            </a:r>
            <a:r>
              <a:rPr lang="en-GB" altLang="en-US" sz="1600" dirty="0">
                <a:solidFill>
                  <a:schemeClr val="bg1"/>
                </a:solidFill>
                <a:latin typeface="Consolas" panose="020B0609020204030204" pitchFamily="49" charset="0"/>
                <a:cs typeface="Consolas" panose="020B0609020204030204" pitchFamily="49" charset="0"/>
              </a:rPr>
              <a:t>Tank: </a:t>
            </a:r>
          </a:p>
          <a:p>
            <a:r>
              <a:rPr lang="en-GB" altLang="en-US" sz="1600" dirty="0">
                <a:solidFill>
                  <a:schemeClr val="bg1"/>
                </a:solidFill>
                <a:latin typeface="Consolas" panose="020B0609020204030204" pitchFamily="49" charset="0"/>
                <a:cs typeface="Consolas" panose="020B0609020204030204" pitchFamily="49" charset="0"/>
              </a:rPr>
              <a:t>    def </a:t>
            </a:r>
            <a:r>
              <a:rPr lang="en-GB" altLang="en-US" sz="1600" b="1" dirty="0">
                <a:solidFill>
                  <a:schemeClr val="accent1"/>
                </a:solidFill>
                <a:latin typeface="Consolas" panose="020B0609020204030204" pitchFamily="49" charset="0"/>
                <a:cs typeface="Consolas" panose="020B0609020204030204" pitchFamily="49" charset="0"/>
              </a:rPr>
              <a:t>__str__(</a:t>
            </a:r>
            <a:r>
              <a:rPr lang="en-GB" altLang="en-US" sz="1600" dirty="0">
                <a:solidFill>
                  <a:schemeClr val="bg1"/>
                </a:solidFill>
                <a:latin typeface="Consolas" panose="020B0609020204030204" pitchFamily="49" charset="0"/>
                <a:cs typeface="Consolas" panose="020B0609020204030204" pitchFamily="49" charset="0"/>
              </a:rPr>
              <a:t>self): </a:t>
            </a:r>
          </a:p>
          <a:p>
            <a:r>
              <a:rPr lang="en-GB" altLang="en-US" sz="1600" dirty="0">
                <a:solidFill>
                  <a:schemeClr val="bg1"/>
                </a:solidFill>
                <a:latin typeface="Consolas" panose="020B0609020204030204" pitchFamily="49" charset="0"/>
                <a:cs typeface="Consolas" panose="020B0609020204030204" pitchFamily="49" charset="0"/>
              </a:rPr>
              <a:t>        return </a:t>
            </a:r>
            <a:r>
              <a:rPr lang="en-GB" altLang="en-US" sz="1600" dirty="0" err="1">
                <a:solidFill>
                  <a:schemeClr val="bg1"/>
                </a:solidFill>
                <a:latin typeface="Consolas" panose="020B0609020204030204" pitchFamily="49" charset="0"/>
                <a:cs typeface="Consolas" panose="020B0609020204030204" pitchFamily="49" charset="0"/>
              </a:rPr>
              <a:t>f"Country</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self.country</a:t>
            </a:r>
            <a:r>
              <a:rPr lang="en-GB" altLang="en-US" sz="1600" dirty="0">
                <a:solidFill>
                  <a:schemeClr val="bg1"/>
                </a:solidFill>
                <a:latin typeface="Consolas" panose="020B0609020204030204" pitchFamily="49" charset="0"/>
                <a:cs typeface="Consolas" panose="020B0609020204030204" pitchFamily="49" charset="0"/>
              </a:rPr>
              <a:t>}, Model={</a:t>
            </a:r>
            <a:r>
              <a:rPr lang="en-GB" altLang="en-US" sz="1600" dirty="0" err="1">
                <a:solidFill>
                  <a:schemeClr val="bg1"/>
                </a:solidFill>
                <a:latin typeface="Consolas" panose="020B0609020204030204" pitchFamily="49" charset="0"/>
                <a:cs typeface="Consolas" panose="020B0609020204030204" pitchFamily="49" charset="0"/>
              </a:rPr>
              <a:t>self.model</a:t>
            </a:r>
            <a:r>
              <a:rPr lang="en-GB" altLang="en-US" sz="1600" dirty="0">
                <a:solidFill>
                  <a:schemeClr val="bg1"/>
                </a:solidFill>
                <a:latin typeface="Consolas" panose="020B0609020204030204" pitchFamily="49" charset="0"/>
                <a:cs typeface="Consolas" panose="020B0609020204030204" pitchFamily="49" charset="0"/>
              </a:rPr>
              <a:t>}"</a:t>
            </a:r>
          </a:p>
        </p:txBody>
      </p:sp>
      <p:pic>
        <p:nvPicPr>
          <p:cNvPr id="9" name="Content Placeholder 8" descr="A cartoon duck wearing a hat and typing on a keyboard&#10;&#10;Description automatically generated">
            <a:extLst>
              <a:ext uri="{FF2B5EF4-FFF2-40B4-BE49-F238E27FC236}">
                <a16:creationId xmlns:a16="http://schemas.microsoft.com/office/drawing/2014/main" id="{DC0D6212-7350-6C7A-F403-022278B201D8}"/>
              </a:ext>
            </a:extLst>
          </p:cNvPr>
          <p:cNvPicPr>
            <a:picLocks noGrp="1" noChangeAspect="1"/>
          </p:cNvPicPr>
          <p:nvPr>
            <p:ph sz="quarter" idx="4"/>
          </p:nvPr>
        </p:nvPicPr>
        <p:blipFill>
          <a:blip r:embed="rId3"/>
          <a:stretch>
            <a:fillRect/>
          </a:stretch>
        </p:blipFill>
        <p:spPr>
          <a:xfrm>
            <a:off x="9709837" y="4056516"/>
            <a:ext cx="2038241" cy="1958789"/>
          </a:xfrm>
          <a:prstGeom prst="rect">
            <a:avLst/>
          </a:prstGeom>
        </p:spPr>
      </p:pic>
      <p:sp>
        <p:nvSpPr>
          <p:cNvPr id="11" name="TextBox 10">
            <a:extLst>
              <a:ext uri="{FF2B5EF4-FFF2-40B4-BE49-F238E27FC236}">
                <a16:creationId xmlns:a16="http://schemas.microsoft.com/office/drawing/2014/main" id="{2ED88A78-F0E1-F687-ED97-8D93B37BA8E9}"/>
              </a:ext>
            </a:extLst>
          </p:cNvPr>
          <p:cNvSpPr txBox="1"/>
          <p:nvPr/>
        </p:nvSpPr>
        <p:spPr>
          <a:xfrm>
            <a:off x="9565896" y="2870636"/>
            <a:ext cx="2626104" cy="923330"/>
          </a:xfrm>
          <a:prstGeom prst="rect">
            <a:avLst/>
          </a:prstGeom>
          <a:noFill/>
        </p:spPr>
        <p:txBody>
          <a:bodyPr wrap="none" rtlCol="0">
            <a:spAutoFit/>
          </a:bodyPr>
          <a:lstStyle/>
          <a:p>
            <a:r>
              <a:rPr lang="en-GB" dirty="0"/>
              <a:t>"If it walks like a duck, </a:t>
            </a:r>
          </a:p>
          <a:p>
            <a:r>
              <a:rPr lang="en-GB" dirty="0"/>
              <a:t>swims like a duck,</a:t>
            </a:r>
          </a:p>
          <a:p>
            <a:r>
              <a:rPr lang="en-GB" dirty="0"/>
              <a:t>and quacks like a duck …"</a:t>
            </a:r>
          </a:p>
        </p:txBody>
      </p:sp>
      <p:sp>
        <p:nvSpPr>
          <p:cNvPr id="12" name="Rectangle 11">
            <a:extLst>
              <a:ext uri="{FF2B5EF4-FFF2-40B4-BE49-F238E27FC236}">
                <a16:creationId xmlns:a16="http://schemas.microsoft.com/office/drawing/2014/main" id="{49714613-8CEE-D732-1D28-C1C89F079FE8}"/>
              </a:ext>
            </a:extLst>
          </p:cNvPr>
          <p:cNvSpPr>
            <a:spLocks noChangeArrowheads="1"/>
          </p:cNvSpPr>
          <p:nvPr/>
        </p:nvSpPr>
        <p:spPr bwMode="auto">
          <a:xfrm>
            <a:off x="822163" y="4451136"/>
            <a:ext cx="4313717" cy="584775"/>
          </a:xfrm>
          <a:prstGeom prst="rect">
            <a:avLst/>
          </a:prstGeom>
          <a:solidFill>
            <a:schemeClr val="tx1"/>
          </a:solidFill>
        </p:spPr>
        <p:txBody>
          <a:bodyPr wrap="square" rtlCol="0">
            <a:spAutoFit/>
          </a:bodyPr>
          <a:lstStyle/>
          <a:p>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dirty="0" err="1">
                <a:solidFill>
                  <a:schemeClr val="bg1"/>
                </a:solidFill>
                <a:latin typeface="Consolas" panose="020B0609020204030204" pitchFamily="49" charset="0"/>
                <a:cs typeface="Consolas" panose="020B0609020204030204" pitchFamily="49" charset="0"/>
              </a:rPr>
              <a:t>hasattr</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heavy_tank</a:t>
            </a:r>
            <a:r>
              <a:rPr lang="en-GB" altLang="en-US" sz="1600" dirty="0">
                <a:solidFill>
                  <a:schemeClr val="bg1"/>
                </a:solidFill>
                <a:latin typeface="Consolas" panose="020B0609020204030204" pitchFamily="49" charset="0"/>
                <a:cs typeface="Consolas" panose="020B0609020204030204" pitchFamily="49" charset="0"/>
              </a:rPr>
              <a:t>, "__str__"):</a:t>
            </a:r>
          </a:p>
          <a:p>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val</a:t>
            </a:r>
            <a:r>
              <a:rPr lang="en-GB" altLang="en-US" sz="1600" dirty="0">
                <a:solidFill>
                  <a:schemeClr val="bg1"/>
                </a:solidFill>
                <a:latin typeface="Consolas" panose="020B0609020204030204" pitchFamily="49" charset="0"/>
                <a:cs typeface="Consolas" panose="020B0609020204030204" pitchFamily="49" charset="0"/>
              </a:rPr>
              <a:t> = </a:t>
            </a:r>
            <a:r>
              <a:rPr lang="en-GB" altLang="en-US" sz="1600" b="1" dirty="0">
                <a:solidFill>
                  <a:schemeClr val="accent1"/>
                </a:solidFill>
                <a:latin typeface="Consolas" panose="020B0609020204030204" pitchFamily="49" charset="0"/>
                <a:cs typeface="Consolas" panose="020B0609020204030204" pitchFamily="49" charset="0"/>
              </a:rPr>
              <a:t>str(</a:t>
            </a:r>
            <a:r>
              <a:rPr lang="en-GB" altLang="en-US" sz="1600" dirty="0" err="1">
                <a:solidFill>
                  <a:schemeClr val="bg1"/>
                </a:solidFill>
                <a:latin typeface="Consolas" panose="020B0609020204030204" pitchFamily="49" charset="0"/>
                <a:cs typeface="Consolas" panose="020B0609020204030204" pitchFamily="49" charset="0"/>
              </a:rPr>
              <a:t>heavy_tank</a:t>
            </a:r>
            <a:r>
              <a:rPr lang="en-GB" altLang="en-US" sz="1600" b="1" dirty="0">
                <a:solidFill>
                  <a:schemeClr val="accent1"/>
                </a:solidFill>
                <a:latin typeface="Consolas" panose="020B0609020204030204" pitchFamily="49" charset="0"/>
                <a:cs typeface="Consolas" panose="020B0609020204030204" pitchFamily="49" charset="0"/>
              </a:rPr>
              <a:t>)</a:t>
            </a:r>
          </a:p>
        </p:txBody>
      </p:sp>
      <p:sp>
        <p:nvSpPr>
          <p:cNvPr id="13" name="TextBox 12">
            <a:extLst>
              <a:ext uri="{FF2B5EF4-FFF2-40B4-BE49-F238E27FC236}">
                <a16:creationId xmlns:a16="http://schemas.microsoft.com/office/drawing/2014/main" id="{B043E99E-DB62-FBB0-D94C-689427396947}"/>
              </a:ext>
            </a:extLst>
          </p:cNvPr>
          <p:cNvSpPr txBox="1"/>
          <p:nvPr/>
        </p:nvSpPr>
        <p:spPr>
          <a:xfrm>
            <a:off x="4000280" y="2133775"/>
            <a:ext cx="2271199" cy="369332"/>
          </a:xfrm>
          <a:prstGeom prst="rect">
            <a:avLst/>
          </a:prstGeom>
          <a:solidFill>
            <a:schemeClr val="bg2"/>
          </a:solidFill>
          <a:ln>
            <a:solidFill>
              <a:schemeClr val="tx1"/>
            </a:solidFill>
          </a:ln>
        </p:spPr>
        <p:txBody>
          <a:bodyPr wrap="none" rtlCol="0">
            <a:spAutoFit/>
          </a:bodyPr>
          <a:lstStyle/>
          <a:p>
            <a:r>
              <a:rPr lang="en-GB" dirty="0" err="1"/>
              <a:t>hasattr</a:t>
            </a:r>
            <a:r>
              <a:rPr lang="en-GB" dirty="0"/>
              <a:t>(object, name) </a:t>
            </a:r>
          </a:p>
        </p:txBody>
      </p:sp>
    </p:spTree>
    <p:extLst>
      <p:ext uri="{BB962C8B-B14F-4D97-AF65-F5344CB8AC3E}">
        <p14:creationId xmlns:p14="http://schemas.microsoft.com/office/powerpoint/2010/main" val="1413452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3A6AC-6B16-0D78-EC58-E8257406251A}"/>
              </a:ext>
            </a:extLst>
          </p:cNvPr>
          <p:cNvSpPr>
            <a:spLocks noGrp="1"/>
          </p:cNvSpPr>
          <p:nvPr>
            <p:ph type="ctrTitle"/>
          </p:nvPr>
        </p:nvSpPr>
        <p:spPr/>
        <p:txBody>
          <a:bodyPr/>
          <a:lstStyle/>
          <a:p>
            <a:r>
              <a:rPr lang="en-GB" dirty="0"/>
              <a:t>Defining Methods</a:t>
            </a:r>
          </a:p>
        </p:txBody>
      </p:sp>
      <p:sp>
        <p:nvSpPr>
          <p:cNvPr id="3" name="Text Placeholder 2">
            <a:extLst>
              <a:ext uri="{FF2B5EF4-FFF2-40B4-BE49-F238E27FC236}">
                <a16:creationId xmlns:a16="http://schemas.microsoft.com/office/drawing/2014/main" id="{B3010BD0-E906-4779-0086-BB7784A7F846}"/>
              </a:ext>
            </a:extLst>
          </p:cNvPr>
          <p:cNvSpPr>
            <a:spLocks noGrp="1"/>
          </p:cNvSpPr>
          <p:nvPr>
            <p:ph type="body" sz="quarter" idx="14"/>
          </p:nvPr>
        </p:nvSpPr>
        <p:spPr/>
        <p:txBody>
          <a:bodyPr/>
          <a:lstStyle/>
          <a:p>
            <a:r>
              <a:rPr lang="en-GB" b="1" dirty="0"/>
              <a:t>Methods are functions defined within a class.</a:t>
            </a:r>
          </a:p>
          <a:p>
            <a:r>
              <a:rPr lang="en-GB" b="1" dirty="0"/>
              <a:t>Conventions with underscores – reminder</a:t>
            </a:r>
          </a:p>
          <a:p>
            <a:pPr marL="285750" indent="-285750">
              <a:buFont typeface="Arial" panose="020B0604020202020204" pitchFamily="34" charset="0"/>
              <a:buChar char="•"/>
            </a:pPr>
            <a:r>
              <a:rPr lang="en-GB" dirty="0"/>
              <a:t>Names beginning with one underscore are private to a module/class.</a:t>
            </a:r>
          </a:p>
          <a:p>
            <a:pPr marL="285750" indent="-285750">
              <a:buFont typeface="Arial" panose="020B0604020202020204" pitchFamily="34" charset="0"/>
              <a:buChar char="•"/>
            </a:pPr>
            <a:r>
              <a:rPr lang="en-GB" dirty="0"/>
              <a:t>Names beginning with two underscores are private and mangled.</a:t>
            </a:r>
          </a:p>
          <a:p>
            <a:pPr marL="285750" indent="-285750">
              <a:buFont typeface="Arial" panose="020B0604020202020204" pitchFamily="34" charset="0"/>
              <a:buChar char="•"/>
            </a:pPr>
            <a:r>
              <a:rPr lang="en-GB" dirty="0"/>
              <a:t>Names surrounded by two underscores have a special meaning.</a:t>
            </a:r>
          </a:p>
          <a:p>
            <a:pPr marL="285750" indent="-285750">
              <a:buFont typeface="Arial" panose="020B0604020202020204" pitchFamily="34" charset="0"/>
              <a:buChar char="•"/>
            </a:pPr>
            <a:r>
              <a:rPr lang="en-GB" dirty="0"/>
              <a:t>Note - these do not guarantee privacy!</a:t>
            </a:r>
          </a:p>
          <a:p>
            <a:r>
              <a:rPr lang="en-GB" b="1" dirty="0"/>
              <a:t>Object methods</a:t>
            </a:r>
          </a:p>
          <a:p>
            <a:pPr marL="285750" indent="-285750">
              <a:buFont typeface="Arial" panose="020B0604020202020204" pitchFamily="34" charset="0"/>
              <a:buChar char="•"/>
            </a:pPr>
            <a:r>
              <a:rPr lang="en-GB" dirty="0"/>
              <a:t>First argument passed to a method is the object.</a:t>
            </a:r>
          </a:p>
          <a:p>
            <a:pPr marL="971550" lvl="1" indent="-285750"/>
            <a:r>
              <a:rPr lang="en-GB" dirty="0"/>
              <a:t>Usually called </a:t>
            </a:r>
            <a:r>
              <a:rPr lang="en-GB" b="1" dirty="0"/>
              <a:t>'self'</a:t>
            </a:r>
            <a:r>
              <a:rPr lang="en-GB" dirty="0"/>
              <a:t> but can be anything.</a:t>
            </a:r>
          </a:p>
          <a:p>
            <a:r>
              <a:rPr lang="en-GB" b="1" dirty="0"/>
              <a:t>Class methods and attributes</a:t>
            </a:r>
          </a:p>
          <a:p>
            <a:pPr marL="285750" indent="-285750">
              <a:buFont typeface="Arial" panose="020B0604020202020204" pitchFamily="34" charset="0"/>
              <a:buChar char="•"/>
            </a:pPr>
            <a:r>
              <a:rPr lang="en-GB" dirty="0"/>
              <a:t>Defined within the class with </a:t>
            </a:r>
            <a:r>
              <a:rPr lang="en-GB" b="1" dirty="0"/>
              <a:t>‘</a:t>
            </a:r>
            <a:r>
              <a:rPr lang="en-GB" b="1" dirty="0" err="1"/>
              <a:t>cls</a:t>
            </a:r>
            <a:r>
              <a:rPr lang="en-GB" b="1" dirty="0"/>
              <a:t>’ </a:t>
            </a:r>
            <a:r>
              <a:rPr lang="en-GB" dirty="0"/>
              <a:t>as the first argument.</a:t>
            </a:r>
          </a:p>
          <a:p>
            <a:pPr marL="285750" indent="-285750">
              <a:buFont typeface="Arial" panose="020B0604020202020204" pitchFamily="34" charset="0"/>
              <a:buChar char="•"/>
            </a:pPr>
            <a:r>
              <a:rPr lang="en-GB" dirty="0"/>
              <a:t>Can be called on a class or object.</a:t>
            </a:r>
          </a:p>
          <a:p>
            <a:endParaRPr lang="en-GB" dirty="0"/>
          </a:p>
        </p:txBody>
      </p:sp>
      <p:sp>
        <p:nvSpPr>
          <p:cNvPr id="4" name="Slide Number Placeholder 3">
            <a:extLst>
              <a:ext uri="{FF2B5EF4-FFF2-40B4-BE49-F238E27FC236}">
                <a16:creationId xmlns:a16="http://schemas.microsoft.com/office/drawing/2014/main" id="{6F4E1F71-5943-B5CC-3BD3-9BB027E18E90}"/>
              </a:ext>
            </a:extLst>
          </p:cNvPr>
          <p:cNvSpPr>
            <a:spLocks noGrp="1"/>
          </p:cNvSpPr>
          <p:nvPr>
            <p:ph type="sldNum" sz="quarter" idx="12"/>
          </p:nvPr>
        </p:nvSpPr>
        <p:spPr/>
        <p:txBody>
          <a:bodyPr/>
          <a:lstStyle/>
          <a:p>
            <a:fld id="{F3469444-D02B-D446-9CF8-19DEDDE073D1}" type="slidenum">
              <a:rPr lang="en-US" smtClean="0"/>
              <a:pPr/>
              <a:t>12</a:t>
            </a:fld>
            <a:endParaRPr lang="en-US" dirty="0"/>
          </a:p>
        </p:txBody>
      </p:sp>
    </p:spTree>
    <p:extLst>
      <p:ext uri="{BB962C8B-B14F-4D97-AF65-F5344CB8AC3E}">
        <p14:creationId xmlns:p14="http://schemas.microsoft.com/office/powerpoint/2010/main" val="37379842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E2DA7-32D4-DAD5-FD9D-33C78FFF5BB5}"/>
              </a:ext>
            </a:extLst>
          </p:cNvPr>
          <p:cNvSpPr>
            <a:spLocks noGrp="1"/>
          </p:cNvSpPr>
          <p:nvPr>
            <p:ph type="ctrTitle"/>
          </p:nvPr>
        </p:nvSpPr>
        <p:spPr>
          <a:xfrm>
            <a:off x="841248" y="365760"/>
            <a:ext cx="10515600" cy="1325880"/>
          </a:xfrm>
        </p:spPr>
        <p:txBody>
          <a:bodyPr anchor="ctr">
            <a:normAutofit/>
          </a:bodyPr>
          <a:lstStyle/>
          <a:p>
            <a:r>
              <a:rPr lang="en-GB" dirty="0"/>
              <a:t>Constructing an Object</a:t>
            </a:r>
          </a:p>
        </p:txBody>
      </p:sp>
      <p:sp>
        <p:nvSpPr>
          <p:cNvPr id="5" name="Slide Number Placeholder 4">
            <a:extLst>
              <a:ext uri="{FF2B5EF4-FFF2-40B4-BE49-F238E27FC236}">
                <a16:creationId xmlns:a16="http://schemas.microsoft.com/office/drawing/2014/main" id="{9C6767B6-9296-674D-5BE6-F30897F3ECF4}"/>
              </a:ext>
            </a:extLst>
          </p:cNvPr>
          <p:cNvSpPr>
            <a:spLocks noGrp="1"/>
          </p:cNvSpPr>
          <p:nvPr>
            <p:ph type="sldNum" sz="quarter" idx="12"/>
          </p:nvPr>
        </p:nvSpPr>
        <p:spPr>
          <a:xfrm>
            <a:off x="9365513" y="6398855"/>
            <a:ext cx="2743200" cy="365125"/>
          </a:xfrm>
        </p:spPr>
        <p:txBody>
          <a:bodyPr anchor="ctr">
            <a:normAutofit/>
          </a:bodyPr>
          <a:lstStyle/>
          <a:p>
            <a:pPr>
              <a:lnSpc>
                <a:spcPct val="90000"/>
              </a:lnSpc>
              <a:spcAft>
                <a:spcPts val="600"/>
              </a:spcAft>
            </a:pPr>
            <a:fld id="{F3469444-D02B-D446-9CF8-19DEDDE073D1}" type="slidenum">
              <a:rPr lang="en-US" smtClean="0"/>
              <a:pPr>
                <a:lnSpc>
                  <a:spcPct val="90000"/>
                </a:lnSpc>
                <a:spcAft>
                  <a:spcPts val="600"/>
                </a:spcAft>
              </a:pPr>
              <a:t>13</a:t>
            </a:fld>
            <a:endParaRPr lang="en-US"/>
          </a:p>
        </p:txBody>
      </p:sp>
      <p:pic>
        <p:nvPicPr>
          <p:cNvPr id="6" name="Content Placeholder 5" descr="A box with a green sign on it&#10;&#10;Description automatically generated">
            <a:extLst>
              <a:ext uri="{FF2B5EF4-FFF2-40B4-BE49-F238E27FC236}">
                <a16:creationId xmlns:a16="http://schemas.microsoft.com/office/drawing/2014/main" id="{757E21CF-0666-4F10-71D3-B13E0A69562E}"/>
              </a:ext>
            </a:extLst>
          </p:cNvPr>
          <p:cNvPicPr>
            <a:picLocks noGrp="1" noChangeAspect="1"/>
          </p:cNvPicPr>
          <p:nvPr>
            <p:ph sz="quarter" idx="4"/>
          </p:nvPr>
        </p:nvPicPr>
        <p:blipFill>
          <a:blip r:embed="rId3"/>
          <a:srcRect r="10442" b="-3"/>
          <a:stretch/>
        </p:blipFill>
        <p:spPr>
          <a:xfrm>
            <a:off x="841248" y="1882140"/>
            <a:ext cx="3040379" cy="4352544"/>
          </a:xfrm>
          <a:prstGeom prst="rect">
            <a:avLst/>
          </a:prstGeom>
          <a:noFill/>
        </p:spPr>
      </p:pic>
      <p:sp>
        <p:nvSpPr>
          <p:cNvPr id="3" name="Text Placeholder 2">
            <a:extLst>
              <a:ext uri="{FF2B5EF4-FFF2-40B4-BE49-F238E27FC236}">
                <a16:creationId xmlns:a16="http://schemas.microsoft.com/office/drawing/2014/main" id="{6548D5AC-5FDA-53A0-7E26-0FCCA288B237}"/>
              </a:ext>
            </a:extLst>
          </p:cNvPr>
          <p:cNvSpPr>
            <a:spLocks noGrp="1"/>
          </p:cNvSpPr>
          <p:nvPr>
            <p:ph type="body" sz="quarter" idx="4294967295"/>
          </p:nvPr>
        </p:nvSpPr>
        <p:spPr>
          <a:xfrm>
            <a:off x="4262627" y="1882140"/>
            <a:ext cx="7094220" cy="4352544"/>
          </a:xfrm>
        </p:spPr>
        <p:txBody>
          <a:bodyPr anchor="t">
            <a:normAutofit/>
          </a:bodyPr>
          <a:lstStyle/>
          <a:p>
            <a:pPr marL="0" indent="0">
              <a:buNone/>
            </a:pPr>
            <a:r>
              <a:rPr lang="en-US" b="1" kern="1200" dirty="0"/>
              <a:t>Python has two alternative methods to construct an object:</a:t>
            </a:r>
          </a:p>
          <a:p>
            <a:pPr marL="0" indent="0">
              <a:buNone/>
            </a:pPr>
            <a:r>
              <a:rPr lang="en-US" b="1" kern="1200" dirty="0"/>
              <a:t>__new__ </a:t>
            </a:r>
          </a:p>
          <a:p>
            <a:pPr marL="0" indent="-285750">
              <a:buFont typeface="Arial" panose="020B0604020202020204" pitchFamily="34" charset="0"/>
              <a:buChar char="•"/>
            </a:pPr>
            <a:r>
              <a:rPr lang="en-US" kern="1200" dirty="0"/>
              <a:t>Called when an object is created.</a:t>
            </a:r>
          </a:p>
          <a:p>
            <a:pPr marL="0" indent="-285750">
              <a:buFont typeface="Arial" panose="020B0604020202020204" pitchFamily="34" charset="0"/>
              <a:buChar char="•"/>
            </a:pPr>
            <a:r>
              <a:rPr lang="en-US" kern="1200" dirty="0"/>
              <a:t>First parameter is the class name.</a:t>
            </a:r>
          </a:p>
          <a:p>
            <a:pPr marL="0" indent="-285750">
              <a:buFont typeface="Arial" panose="020B0604020202020204" pitchFamily="34" charset="0"/>
              <a:buChar char="•"/>
            </a:pPr>
            <a:r>
              <a:rPr lang="en-US" kern="1200" dirty="0"/>
              <a:t>Return the constructed object.</a:t>
            </a:r>
          </a:p>
          <a:p>
            <a:pPr marL="0" indent="0">
              <a:buNone/>
            </a:pPr>
            <a:r>
              <a:rPr lang="en-US" kern="1200" dirty="0"/>
              <a:t>__</a:t>
            </a:r>
            <a:r>
              <a:rPr lang="en-US" b="1" kern="1200" dirty="0" err="1"/>
              <a:t>init</a:t>
            </a:r>
            <a:r>
              <a:rPr lang="en-US" kern="1200" dirty="0"/>
              <a:t>__</a:t>
            </a:r>
          </a:p>
          <a:p>
            <a:pPr marL="0" indent="-285750">
              <a:buFont typeface="Arial" panose="020B0604020202020204" pitchFamily="34" charset="0"/>
              <a:buChar char="•"/>
            </a:pPr>
            <a:r>
              <a:rPr lang="en-US" kern="1200" dirty="0"/>
              <a:t> Called when an object is </a:t>
            </a:r>
            <a:r>
              <a:rPr lang="en-US" kern="1200" dirty="0" err="1"/>
              <a:t>initialised</a:t>
            </a:r>
            <a:r>
              <a:rPr lang="en-US" kern="1200" dirty="0"/>
              <a:t>.</a:t>
            </a:r>
          </a:p>
          <a:p>
            <a:pPr marL="0" indent="-285750">
              <a:buFont typeface="Arial" panose="020B0604020202020204" pitchFamily="34" charset="0"/>
              <a:buChar char="•"/>
            </a:pPr>
            <a:r>
              <a:rPr lang="en-US" kern="1200" dirty="0"/>
              <a:t> First parameter is the object.</a:t>
            </a:r>
          </a:p>
          <a:p>
            <a:pPr marL="0" indent="-285750">
              <a:buFont typeface="Arial" panose="020B0604020202020204" pitchFamily="34" charset="0"/>
              <a:buChar char="•"/>
            </a:pPr>
            <a:r>
              <a:rPr lang="en-US" kern="1200" dirty="0"/>
              <a:t> An implicit return of the current object.</a:t>
            </a:r>
          </a:p>
          <a:p>
            <a:pPr marL="0" indent="-285750">
              <a:buFont typeface="Arial" panose="020B0604020202020204" pitchFamily="34" charset="0"/>
              <a:buChar char="•"/>
            </a:pPr>
            <a:r>
              <a:rPr lang="en-US" kern="1200" dirty="0"/>
              <a:t>__new__ is called in preference.</a:t>
            </a:r>
          </a:p>
          <a:p>
            <a:pPr marL="0" indent="0">
              <a:buNone/>
            </a:pPr>
            <a:r>
              <a:rPr lang="en-US" b="1" kern="1200" dirty="0"/>
              <a:t>Which to use?</a:t>
            </a:r>
          </a:p>
          <a:p>
            <a:pPr marL="0" indent="-285750">
              <a:buFont typeface="Arial" panose="020B0604020202020204" pitchFamily="34" charset="0"/>
              <a:buChar char="•"/>
            </a:pPr>
            <a:r>
              <a:rPr lang="en-US" kern="1200" dirty="0"/>
              <a:t>Use __new__ only if constructing an object of a different class.</a:t>
            </a:r>
          </a:p>
          <a:p>
            <a:pPr marL="0" indent="-285750">
              <a:buFont typeface="Arial" panose="020B0604020202020204" pitchFamily="34" charset="0"/>
              <a:buChar char="•"/>
            </a:pPr>
            <a:r>
              <a:rPr lang="en-US" kern="1200" dirty="0"/>
              <a:t>In most cases, use __</a:t>
            </a:r>
            <a:r>
              <a:rPr lang="en-US" kern="1200" dirty="0" err="1"/>
              <a:t>init</a:t>
            </a:r>
            <a:r>
              <a:rPr lang="en-US" kern="1200" dirty="0"/>
              <a:t>__</a:t>
            </a:r>
          </a:p>
          <a:p>
            <a:pPr marL="0"/>
            <a:endParaRPr lang="en-US" sz="1500" kern="1200" dirty="0"/>
          </a:p>
        </p:txBody>
      </p:sp>
    </p:spTree>
    <p:extLst>
      <p:ext uri="{BB962C8B-B14F-4D97-AF65-F5344CB8AC3E}">
        <p14:creationId xmlns:p14="http://schemas.microsoft.com/office/powerpoint/2010/main" val="557297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BE098-09BE-0737-DB25-B370E676B333}"/>
              </a:ext>
            </a:extLst>
          </p:cNvPr>
          <p:cNvSpPr>
            <a:spLocks noGrp="1"/>
          </p:cNvSpPr>
          <p:nvPr>
            <p:ph type="ctrTitle"/>
          </p:nvPr>
        </p:nvSpPr>
        <p:spPr/>
        <p:txBody>
          <a:bodyPr/>
          <a:lstStyle/>
          <a:p>
            <a:r>
              <a:rPr lang="en-GB" dirty="0"/>
              <a:t>Special Methods</a:t>
            </a:r>
          </a:p>
        </p:txBody>
      </p:sp>
      <p:sp>
        <p:nvSpPr>
          <p:cNvPr id="3" name="Text Placeholder 2">
            <a:extLst>
              <a:ext uri="{FF2B5EF4-FFF2-40B4-BE49-F238E27FC236}">
                <a16:creationId xmlns:a16="http://schemas.microsoft.com/office/drawing/2014/main" id="{57378315-0EFC-DE7C-E9A5-4C1C70EA5C9B}"/>
              </a:ext>
            </a:extLst>
          </p:cNvPr>
          <p:cNvSpPr>
            <a:spLocks noGrp="1"/>
          </p:cNvSpPr>
          <p:nvPr>
            <p:ph type="body" sz="quarter" idx="13"/>
          </p:nvPr>
        </p:nvSpPr>
        <p:spPr>
          <a:xfrm>
            <a:off x="443921" y="1733108"/>
            <a:ext cx="6716733" cy="4348715"/>
          </a:xfrm>
        </p:spPr>
        <p:txBody>
          <a:bodyPr/>
          <a:lstStyle/>
          <a:p>
            <a:r>
              <a:rPr lang="en-GB" b="1" dirty="0"/>
              <a:t>A mechanism for operator and special function overloading.</a:t>
            </a:r>
          </a:p>
          <a:p>
            <a:pPr marL="285750" indent="-285750">
              <a:buFont typeface="Arial" panose="020B0604020202020204" pitchFamily="34" charset="0"/>
              <a:buChar char="•"/>
            </a:pPr>
            <a:r>
              <a:rPr lang="en-GB" dirty="0"/>
              <a:t>Assists with duck-typing.</a:t>
            </a:r>
          </a:p>
          <a:p>
            <a:r>
              <a:rPr lang="en-GB" b="1" dirty="0"/>
              <a:t>Method names start and end with two underscores:</a:t>
            </a:r>
          </a:p>
          <a:p>
            <a:endParaRPr lang="en-GB" dirty="0"/>
          </a:p>
        </p:txBody>
      </p:sp>
      <p:sp>
        <p:nvSpPr>
          <p:cNvPr id="4" name="Slide Number Placeholder 3">
            <a:extLst>
              <a:ext uri="{FF2B5EF4-FFF2-40B4-BE49-F238E27FC236}">
                <a16:creationId xmlns:a16="http://schemas.microsoft.com/office/drawing/2014/main" id="{057C123E-3B5F-7D3C-428F-D5B9D4074135}"/>
              </a:ext>
            </a:extLst>
          </p:cNvPr>
          <p:cNvSpPr>
            <a:spLocks noGrp="1"/>
          </p:cNvSpPr>
          <p:nvPr>
            <p:ph type="sldNum" sz="quarter" idx="12"/>
          </p:nvPr>
        </p:nvSpPr>
        <p:spPr/>
        <p:txBody>
          <a:bodyPr/>
          <a:lstStyle/>
          <a:p>
            <a:fld id="{F3469444-D02B-D446-9CF8-19DEDDE073D1}" type="slidenum">
              <a:rPr lang="en-US" smtClean="0"/>
              <a:pPr/>
              <a:t>14</a:t>
            </a:fld>
            <a:endParaRPr lang="en-US" dirty="0"/>
          </a:p>
        </p:txBody>
      </p:sp>
      <p:sp>
        <p:nvSpPr>
          <p:cNvPr id="6" name="Rectangle 5">
            <a:extLst>
              <a:ext uri="{FF2B5EF4-FFF2-40B4-BE49-F238E27FC236}">
                <a16:creationId xmlns:a16="http://schemas.microsoft.com/office/drawing/2014/main" id="{89B23541-DA2E-0988-A8C7-5E1B76049336}"/>
              </a:ext>
            </a:extLst>
          </p:cNvPr>
          <p:cNvSpPr>
            <a:spLocks noChangeArrowheads="1"/>
          </p:cNvSpPr>
          <p:nvPr/>
        </p:nvSpPr>
        <p:spPr bwMode="auto">
          <a:xfrm>
            <a:off x="7402302" y="3001375"/>
            <a:ext cx="3315738" cy="1569660"/>
          </a:xfrm>
          <a:prstGeom prst="rect">
            <a:avLst/>
          </a:prstGeom>
          <a:solidFill>
            <a:schemeClr val="tx1"/>
          </a:solidFill>
        </p:spPr>
        <p:txBody>
          <a:bodyPr wrap="square" rtlCol="0">
            <a:spAutoFit/>
          </a:bodyPr>
          <a:lstStyle/>
          <a:p>
            <a:r>
              <a:rPr lang="en-GB" altLang="en-US" sz="1600" dirty="0">
                <a:solidFill>
                  <a:schemeClr val="bg1"/>
                </a:solidFill>
                <a:latin typeface="Consolas" panose="020B0609020204030204" pitchFamily="49" charset="0"/>
                <a:cs typeface="Consolas" panose="020B0609020204030204" pitchFamily="49" charset="0"/>
              </a:rPr>
              <a:t>class Tank: </a:t>
            </a:r>
          </a:p>
          <a:p>
            <a:r>
              <a:rPr lang="en-GB" altLang="en-US" sz="1600" dirty="0">
                <a:solidFill>
                  <a:schemeClr val="bg1"/>
                </a:solidFill>
                <a:latin typeface="Consolas" panose="020B0609020204030204" pitchFamily="49" charset="0"/>
                <a:cs typeface="Consolas" panose="020B0609020204030204" pitchFamily="49" charset="0"/>
              </a:rPr>
              <a:t>    def </a:t>
            </a:r>
            <a:r>
              <a:rPr lang="en-GB" altLang="en-US" sz="1600" b="1" dirty="0">
                <a:solidFill>
                  <a:schemeClr val="accent1"/>
                </a:solidFill>
                <a:latin typeface="Consolas" panose="020B0609020204030204" pitchFamily="49" charset="0"/>
                <a:cs typeface="Consolas" panose="020B0609020204030204" pitchFamily="49" charset="0"/>
              </a:rPr>
              <a:t>__bool__</a:t>
            </a:r>
            <a:r>
              <a:rPr lang="en-GB" altLang="en-US" sz="1600" dirty="0">
                <a:solidFill>
                  <a:schemeClr val="bg1"/>
                </a:solidFill>
                <a:latin typeface="Consolas" panose="020B0609020204030204" pitchFamily="49" charset="0"/>
                <a:cs typeface="Consolas" panose="020B0609020204030204" pitchFamily="49" charset="0"/>
              </a:rPr>
              <a:t>(self): </a:t>
            </a:r>
          </a:p>
          <a:p>
            <a:r>
              <a:rPr lang="en-GB" altLang="en-US" sz="1600" dirty="0">
                <a:solidFill>
                  <a:schemeClr val="bg1"/>
                </a:solidFill>
                <a:latin typeface="Consolas" panose="020B0609020204030204" pitchFamily="49" charset="0"/>
                <a:cs typeface="Consolas" panose="020B0609020204030204" pitchFamily="49" charset="0"/>
              </a:rPr>
              <a:t>        if </a:t>
            </a:r>
            <a:r>
              <a:rPr lang="en-GB" altLang="en-US" sz="1600" dirty="0" err="1">
                <a:solidFill>
                  <a:schemeClr val="bg1"/>
                </a:solidFill>
                <a:latin typeface="Consolas" panose="020B0609020204030204" pitchFamily="49" charset="0"/>
                <a:cs typeface="Consolas" panose="020B0609020204030204" pitchFamily="49" charset="0"/>
              </a:rPr>
              <a:t>self._health</a:t>
            </a:r>
            <a:r>
              <a:rPr lang="en-GB" altLang="en-US" sz="1600" dirty="0">
                <a:solidFill>
                  <a:schemeClr val="bg1"/>
                </a:solidFill>
                <a:latin typeface="Consolas" panose="020B0609020204030204" pitchFamily="49" charset="0"/>
                <a:cs typeface="Consolas" panose="020B0609020204030204" pitchFamily="49" charset="0"/>
              </a:rPr>
              <a:t> &gt; 0:</a:t>
            </a:r>
          </a:p>
          <a:p>
            <a:r>
              <a:rPr lang="en-GB" altLang="en-US" sz="1600" dirty="0">
                <a:solidFill>
                  <a:schemeClr val="bg1"/>
                </a:solidFill>
                <a:latin typeface="Consolas" panose="020B0609020204030204" pitchFamily="49" charset="0"/>
                <a:cs typeface="Consolas" panose="020B0609020204030204" pitchFamily="49" charset="0"/>
              </a:rPr>
              <a:t>            return True</a:t>
            </a:r>
          </a:p>
          <a:p>
            <a:r>
              <a:rPr lang="en-GB" altLang="en-US" sz="1600" dirty="0">
                <a:solidFill>
                  <a:schemeClr val="bg1"/>
                </a:solidFill>
                <a:latin typeface="Consolas" panose="020B0609020204030204" pitchFamily="49" charset="0"/>
                <a:cs typeface="Consolas" panose="020B0609020204030204" pitchFamily="49" charset="0"/>
              </a:rPr>
              <a:t>        else:</a:t>
            </a:r>
          </a:p>
          <a:p>
            <a:r>
              <a:rPr lang="en-GB" altLang="en-US" sz="1600" dirty="0">
                <a:solidFill>
                  <a:schemeClr val="bg1"/>
                </a:solidFill>
                <a:latin typeface="Consolas" panose="020B0609020204030204" pitchFamily="49" charset="0"/>
                <a:cs typeface="Consolas" panose="020B0609020204030204" pitchFamily="49" charset="0"/>
              </a:rPr>
              <a:t>            return False</a:t>
            </a:r>
          </a:p>
        </p:txBody>
      </p:sp>
      <p:sp>
        <p:nvSpPr>
          <p:cNvPr id="9" name="Rectangle: Rounded Corners 8">
            <a:extLst>
              <a:ext uri="{FF2B5EF4-FFF2-40B4-BE49-F238E27FC236}">
                <a16:creationId xmlns:a16="http://schemas.microsoft.com/office/drawing/2014/main" id="{BBF9FC83-7B82-DD78-A0D0-904BFFCA7D07}"/>
              </a:ext>
            </a:extLst>
          </p:cNvPr>
          <p:cNvSpPr/>
          <p:nvPr/>
        </p:nvSpPr>
        <p:spPr>
          <a:xfrm>
            <a:off x="876300" y="2996767"/>
            <a:ext cx="4500372" cy="245992"/>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06E3A6D9-D3A0-D35A-EDE2-B796B02B5875}"/>
              </a:ext>
            </a:extLst>
          </p:cNvPr>
          <p:cNvSpPr>
            <a:spLocks noChangeArrowheads="1"/>
          </p:cNvSpPr>
          <p:nvPr/>
        </p:nvSpPr>
        <p:spPr bwMode="auto">
          <a:xfrm>
            <a:off x="7402302" y="4659073"/>
            <a:ext cx="4260578" cy="1077218"/>
          </a:xfrm>
          <a:prstGeom prst="rect">
            <a:avLst/>
          </a:prstGeom>
          <a:solidFill>
            <a:schemeClr val="tx1"/>
          </a:solidFill>
        </p:spPr>
        <p:txBody>
          <a:bodyPr wrap="square" rtlCol="0">
            <a:spAutoFit/>
          </a:bodyPr>
          <a:lstStyle/>
          <a:p>
            <a:r>
              <a:rPr lang="en-GB" altLang="en-US" sz="1600" dirty="0" err="1">
                <a:solidFill>
                  <a:schemeClr val="bg1"/>
                </a:solidFill>
                <a:latin typeface="Consolas" panose="020B0609020204030204" pitchFamily="49" charset="0"/>
                <a:cs typeface="Consolas" panose="020B0609020204030204" pitchFamily="49" charset="0"/>
              </a:rPr>
              <a:t>heavy_tank</a:t>
            </a:r>
            <a:r>
              <a:rPr lang="en-GB" altLang="en-US" sz="1600" dirty="0">
                <a:solidFill>
                  <a:schemeClr val="bg1"/>
                </a:solidFill>
                <a:latin typeface="Consolas" panose="020B0609020204030204" pitchFamily="49" charset="0"/>
                <a:cs typeface="Consolas" panose="020B0609020204030204" pitchFamily="49" charset="0"/>
              </a:rPr>
              <a:t> = Tank("German", "Tiger")</a:t>
            </a:r>
          </a:p>
          <a:p>
            <a:endParaRPr lang="en-GB" altLang="en-US" sz="1600" dirty="0">
              <a:solidFill>
                <a:schemeClr val="bg1"/>
              </a:solidFill>
              <a:latin typeface="Consolas" panose="020B0609020204030204" pitchFamily="49" charset="0"/>
              <a:cs typeface="Consolas" panose="020B0609020204030204" pitchFamily="49" charset="0"/>
            </a:endParaRPr>
          </a:p>
          <a:p>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b="1" dirty="0" err="1">
                <a:solidFill>
                  <a:schemeClr val="accent1"/>
                </a:solidFill>
                <a:latin typeface="Consolas" panose="020B0609020204030204" pitchFamily="49" charset="0"/>
                <a:cs typeface="Consolas" panose="020B0609020204030204" pitchFamily="49" charset="0"/>
              </a:rPr>
              <a:t>heavy_tank</a:t>
            </a:r>
            <a:r>
              <a:rPr lang="en-GB" altLang="en-US" sz="1600" dirty="0">
                <a:solidFill>
                  <a:schemeClr val="bg1"/>
                </a:solidFill>
                <a:latin typeface="Consolas" panose="020B0609020204030204" pitchFamily="49" charset="0"/>
                <a:cs typeface="Consolas" panose="020B0609020204030204" pitchFamily="49" charset="0"/>
              </a:rPr>
              <a:t>:</a:t>
            </a:r>
          </a:p>
          <a:p>
            <a:r>
              <a:rPr lang="en-GB" altLang="en-US" sz="1600" dirty="0">
                <a:solidFill>
                  <a:schemeClr val="bg1"/>
                </a:solidFill>
                <a:latin typeface="Consolas" panose="020B0609020204030204" pitchFamily="49" charset="0"/>
                <a:cs typeface="Consolas" panose="020B0609020204030204" pitchFamily="49" charset="0"/>
              </a:rPr>
              <a:t>    print("Tis but a scratch")</a:t>
            </a:r>
          </a:p>
        </p:txBody>
      </p:sp>
      <p:sp>
        <p:nvSpPr>
          <p:cNvPr id="11" name="TextBox 10">
            <a:extLst>
              <a:ext uri="{FF2B5EF4-FFF2-40B4-BE49-F238E27FC236}">
                <a16:creationId xmlns:a16="http://schemas.microsoft.com/office/drawing/2014/main" id="{E989267B-9A22-B893-EE13-458F4B6F5191}"/>
              </a:ext>
            </a:extLst>
          </p:cNvPr>
          <p:cNvSpPr txBox="1"/>
          <p:nvPr/>
        </p:nvSpPr>
        <p:spPr>
          <a:xfrm>
            <a:off x="9904935" y="5736291"/>
            <a:ext cx="1757945" cy="369332"/>
          </a:xfrm>
          <a:prstGeom prst="rect">
            <a:avLst/>
          </a:prstGeom>
          <a:solidFill>
            <a:schemeClr val="bg1"/>
          </a:solidFill>
          <a:ln>
            <a:solidFill>
              <a:schemeClr val="tx1"/>
            </a:solidFill>
          </a:ln>
        </p:spPr>
        <p:txBody>
          <a:bodyPr wrap="square" rtlCol="0">
            <a:spAutoFit/>
          </a:bodyPr>
          <a:lstStyle/>
          <a:p>
            <a:r>
              <a:rPr lang="en-GB" dirty="0"/>
              <a:t>Tis but a scratch</a:t>
            </a:r>
          </a:p>
        </p:txBody>
      </p:sp>
      <p:pic>
        <p:nvPicPr>
          <p:cNvPr id="15" name="Picture 14" descr="A black background with red drops&#10;&#10;AI-generated content may be incorrect.">
            <a:extLst>
              <a:ext uri="{FF2B5EF4-FFF2-40B4-BE49-F238E27FC236}">
                <a16:creationId xmlns:a16="http://schemas.microsoft.com/office/drawing/2014/main" id="{D7FF9190-A34E-3419-4F59-3FEB9BD685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8902" y="5853796"/>
            <a:ext cx="621232" cy="920655"/>
          </a:xfrm>
          <a:prstGeom prst="rect">
            <a:avLst/>
          </a:prstGeom>
        </p:spPr>
      </p:pic>
      <p:graphicFrame>
        <p:nvGraphicFramePr>
          <p:cNvPr id="7" name="Table 6">
            <a:extLst>
              <a:ext uri="{FF2B5EF4-FFF2-40B4-BE49-F238E27FC236}">
                <a16:creationId xmlns:a16="http://schemas.microsoft.com/office/drawing/2014/main" id="{9EF9E724-9FD9-6231-CE4B-6E681F838101}"/>
              </a:ext>
            </a:extLst>
          </p:cNvPr>
          <p:cNvGraphicFramePr>
            <a:graphicFrameLocks noGrp="1"/>
          </p:cNvGraphicFramePr>
          <p:nvPr>
            <p:extLst>
              <p:ext uri="{D42A27DB-BD31-4B8C-83A1-F6EECF244321}">
                <p14:modId xmlns:p14="http://schemas.microsoft.com/office/powerpoint/2010/main" val="1977962315"/>
              </p:ext>
            </p:extLst>
          </p:nvPr>
        </p:nvGraphicFramePr>
        <p:xfrm>
          <a:off x="578604" y="2996767"/>
          <a:ext cx="6582051" cy="3231599"/>
        </p:xfrm>
        <a:graphic>
          <a:graphicData uri="http://schemas.openxmlformats.org/drawingml/2006/table">
            <a:tbl>
              <a:tblPr firstRow="1" bandRow="1">
                <a:tableStyleId>{5C22544A-7EE6-4342-B048-85BDC9FD1C3A}</a:tableStyleId>
              </a:tblPr>
              <a:tblGrid>
                <a:gridCol w="2688231">
                  <a:extLst>
                    <a:ext uri="{9D8B030D-6E8A-4147-A177-3AD203B41FA5}">
                      <a16:colId xmlns:a16="http://schemas.microsoft.com/office/drawing/2014/main" val="1551974525"/>
                    </a:ext>
                  </a:extLst>
                </a:gridCol>
                <a:gridCol w="3893820">
                  <a:extLst>
                    <a:ext uri="{9D8B030D-6E8A-4147-A177-3AD203B41FA5}">
                      <a16:colId xmlns:a16="http://schemas.microsoft.com/office/drawing/2014/main" val="587885695"/>
                    </a:ext>
                  </a:extLst>
                </a:gridCol>
              </a:tblGrid>
              <a:tr h="335139">
                <a:tc>
                  <a:txBody>
                    <a:bodyPr/>
                    <a:lstStyle/>
                    <a:p>
                      <a:pPr algn="ctr"/>
                      <a:r>
                        <a:rPr lang="en-GB" sz="1800" dirty="0">
                          <a:solidFill>
                            <a:schemeClr val="tx2"/>
                          </a:solidFill>
                        </a:rPr>
                        <a:t>Method</a:t>
                      </a:r>
                    </a:p>
                  </a:txBody>
                  <a:tcPr marL="73273" marR="73273" marT="36637" marB="36637" anchor="ctr">
                    <a:solidFill>
                      <a:schemeClr val="accent1"/>
                    </a:solidFill>
                  </a:tcPr>
                </a:tc>
                <a:tc>
                  <a:txBody>
                    <a:bodyPr/>
                    <a:lstStyle/>
                    <a:p>
                      <a:pPr algn="ctr"/>
                      <a:r>
                        <a:rPr lang="en-GB" sz="1800" dirty="0">
                          <a:solidFill>
                            <a:schemeClr val="tx2"/>
                          </a:solidFill>
                        </a:rPr>
                        <a:t>Meaning</a:t>
                      </a:r>
                    </a:p>
                  </a:txBody>
                  <a:tcPr marL="73273" marR="73273" marT="36637" marB="36637" anchor="ctr">
                    <a:solidFill>
                      <a:schemeClr val="accent1"/>
                    </a:solidFill>
                  </a:tcPr>
                </a:tc>
                <a:extLst>
                  <a:ext uri="{0D108BD9-81ED-4DB2-BD59-A6C34878D82A}">
                    <a16:rowId xmlns:a16="http://schemas.microsoft.com/office/drawing/2014/main" val="2345767861"/>
                  </a:ext>
                </a:extLst>
              </a:tr>
              <a:tr h="32044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0" i="0" dirty="0">
                          <a:latin typeface="Consolas" panose="020B0609020204030204" pitchFamily="49" charset="0"/>
                          <a:cs typeface="Courier New" panose="02070309020205020404" pitchFamily="49" charset="0"/>
                        </a:rPr>
                        <a:t>__bool__(self)</a:t>
                      </a:r>
                    </a:p>
                  </a:txBody>
                  <a:tcPr marL="73273" marR="73273" marT="36637" marB="36637" anchor="ctr">
                    <a:solidFill>
                      <a:schemeClr val="accent1">
                        <a:lumMod val="40000"/>
                        <a:lumOff val="60000"/>
                      </a:schemeClr>
                    </a:solidFill>
                  </a:tcPr>
                </a:tc>
                <a:tc>
                  <a:txBody>
                    <a:bodyPr/>
                    <a:lstStyle/>
                    <a:p>
                      <a:pPr>
                        <a:spcBef>
                          <a:spcPts val="600"/>
                        </a:spcBef>
                      </a:pPr>
                      <a:r>
                        <a:rPr lang="en-US" altLang="en-US" sz="1600" dirty="0"/>
                        <a:t>Return True or False</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137229064"/>
                  </a:ext>
                </a:extLst>
              </a:tr>
              <a:tr h="32044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0" i="0" dirty="0">
                          <a:latin typeface="Consolas" panose="020B0609020204030204" pitchFamily="49" charset="0"/>
                          <a:cs typeface="Courier New" panose="02070309020205020404" pitchFamily="49" charset="0"/>
                        </a:rPr>
                        <a:t>__del__(self)</a:t>
                      </a:r>
                    </a:p>
                  </a:txBody>
                  <a:tcPr marL="73273" marR="73273" marT="36637" marB="36637" anchor="ctr">
                    <a:solidFill>
                      <a:schemeClr val="accent1">
                        <a:lumMod val="20000"/>
                        <a:lumOff val="80000"/>
                      </a:schemeClr>
                    </a:solidFill>
                  </a:tcPr>
                </a:tc>
                <a:tc>
                  <a:txBody>
                    <a:bodyPr/>
                    <a:lstStyle/>
                    <a:p>
                      <a:pPr>
                        <a:spcBef>
                          <a:spcPts val="600"/>
                        </a:spcBef>
                      </a:pPr>
                      <a:r>
                        <a:rPr lang="en-GB" altLang="en-US" sz="1600" dirty="0"/>
                        <a:t>Called when an object is destroyed</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119249700"/>
                  </a:ext>
                </a:extLst>
              </a:tr>
              <a:tr h="32044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0" i="0" dirty="0">
                          <a:latin typeface="Consolas" panose="020B0609020204030204" pitchFamily="49" charset="0"/>
                          <a:cs typeface="Courier New" panose="02070309020205020404" pitchFamily="49" charset="0"/>
                        </a:rPr>
                        <a:t>__format__(self, spec)</a:t>
                      </a:r>
                    </a:p>
                  </a:txBody>
                  <a:tcPr marL="73273" marR="73273" marT="36637" marB="36637" anchor="ctr">
                    <a:solidFill>
                      <a:schemeClr val="accent1">
                        <a:lumMod val="40000"/>
                        <a:lumOff val="60000"/>
                      </a:schemeClr>
                    </a:solidFill>
                  </a:tcPr>
                </a:tc>
                <a:tc>
                  <a:txBody>
                    <a:bodyPr/>
                    <a:lstStyle/>
                    <a:p>
                      <a:pPr>
                        <a:spcBef>
                          <a:spcPts val="600"/>
                        </a:spcBef>
                      </a:pPr>
                      <a:r>
                        <a:rPr lang="en-US" altLang="en-US" sz="1600" dirty="0" err="1"/>
                        <a:t>str.format</a:t>
                      </a:r>
                      <a:r>
                        <a:rPr lang="en-US" altLang="en-US" sz="1600" dirty="0"/>
                        <a:t> support</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222224547"/>
                  </a:ext>
                </a:extLst>
              </a:tr>
              <a:tr h="32044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0" i="0" dirty="0">
                          <a:latin typeface="Consolas" panose="020B0609020204030204" pitchFamily="49" charset="0"/>
                          <a:cs typeface="Courier New" panose="02070309020205020404" pitchFamily="49" charset="0"/>
                        </a:rPr>
                        <a:t>__hash__(self)</a:t>
                      </a:r>
                    </a:p>
                  </a:txBody>
                  <a:tcPr marL="73273" marR="73273" marT="36637" marB="36637" anchor="ctr">
                    <a:solidFill>
                      <a:schemeClr val="accent1">
                        <a:lumMod val="20000"/>
                        <a:lumOff val="80000"/>
                      </a:schemeClr>
                    </a:solidFill>
                  </a:tcPr>
                </a:tc>
                <a:tc>
                  <a:txBody>
                    <a:bodyPr/>
                    <a:lstStyle/>
                    <a:p>
                      <a:pPr>
                        <a:spcBef>
                          <a:spcPts val="600"/>
                        </a:spcBef>
                      </a:pPr>
                      <a:r>
                        <a:rPr lang="en-GB" altLang="en-US" sz="1600" dirty="0"/>
                        <a:t>Return a suitable key for a dictionary or set</a:t>
                      </a:r>
                      <a:endParaRPr lang="en-US" altLang="en-US" sz="1600" dirty="0"/>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4180840069"/>
                  </a:ext>
                </a:extLst>
              </a:tr>
              <a:tr h="32044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0" i="0" dirty="0">
                          <a:latin typeface="Consolas" panose="020B0609020204030204" pitchFamily="49" charset="0"/>
                          <a:cs typeface="Courier New" panose="02070309020205020404" pitchFamily="49" charset="0"/>
                        </a:rPr>
                        <a:t>__</a:t>
                      </a:r>
                      <a:r>
                        <a:rPr lang="en-GB" sz="1600" b="0" i="0" dirty="0" err="1">
                          <a:latin typeface="Consolas" panose="020B0609020204030204" pitchFamily="49" charset="0"/>
                          <a:cs typeface="Courier New" panose="02070309020205020404" pitchFamily="49" charset="0"/>
                        </a:rPr>
                        <a:t>init</a:t>
                      </a:r>
                      <a:r>
                        <a:rPr lang="en-GB" sz="1600" b="0" i="0" dirty="0">
                          <a:latin typeface="Consolas" panose="020B0609020204030204" pitchFamily="49" charset="0"/>
                          <a:cs typeface="Courier New" panose="02070309020205020404" pitchFamily="49" charset="0"/>
                        </a:rPr>
                        <a:t>__(self, </a:t>
                      </a:r>
                      <a:r>
                        <a:rPr lang="en-GB" sz="1600" b="0" i="0" dirty="0" err="1">
                          <a:latin typeface="Consolas" panose="020B0609020204030204" pitchFamily="49" charset="0"/>
                          <a:cs typeface="Courier New" panose="02070309020205020404" pitchFamily="49" charset="0"/>
                        </a:rPr>
                        <a:t>args</a:t>
                      </a:r>
                      <a:r>
                        <a:rPr lang="en-GB" sz="1600" b="0"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600" dirty="0" err="1"/>
                        <a:t>Initialise</a:t>
                      </a:r>
                      <a:r>
                        <a:rPr lang="en-US" altLang="en-US" sz="1600" dirty="0"/>
                        <a:t> an object</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760987105"/>
                  </a:ext>
                </a:extLst>
              </a:tr>
              <a:tr h="32044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0" i="0" dirty="0">
                          <a:latin typeface="Consolas" panose="020B0609020204030204" pitchFamily="49" charset="0"/>
                          <a:cs typeface="Courier New" panose="02070309020205020404" pitchFamily="49" charset="0"/>
                        </a:rPr>
                        <a:t>__</a:t>
                      </a:r>
                      <a:r>
                        <a:rPr lang="en-GB" sz="1600" b="0" i="0" dirty="0" err="1">
                          <a:latin typeface="Consolas" panose="020B0609020204030204" pitchFamily="49" charset="0"/>
                          <a:cs typeface="Courier New" panose="02070309020205020404" pitchFamily="49" charset="0"/>
                        </a:rPr>
                        <a:t>len</a:t>
                      </a:r>
                      <a:r>
                        <a:rPr lang="en-GB" sz="1600" b="0" i="0" dirty="0">
                          <a:latin typeface="Consolas" panose="020B0609020204030204" pitchFamily="49" charset="0"/>
                          <a:cs typeface="Courier New" panose="02070309020205020404" pitchFamily="49" charset="0"/>
                        </a:rPr>
                        <a:t>__(self)</a:t>
                      </a:r>
                    </a:p>
                  </a:txBody>
                  <a:tcPr marL="73273" marR="73273" marT="36637" marB="36637" anchor="ctr">
                    <a:solidFill>
                      <a:schemeClr val="accent1">
                        <a:lumMod val="20000"/>
                        <a:lumOff val="80000"/>
                      </a:schemeClr>
                    </a:solidFill>
                  </a:tcPr>
                </a:tc>
                <a:tc>
                  <a:txBody>
                    <a:bodyPr/>
                    <a:lstStyle/>
                    <a:p>
                      <a:pPr>
                        <a:spcBef>
                          <a:spcPts val="600"/>
                        </a:spcBef>
                      </a:pPr>
                      <a:r>
                        <a:rPr lang="en-US" altLang="en-US" sz="1600" dirty="0"/>
                        <a:t>Implement the </a:t>
                      </a:r>
                      <a:r>
                        <a:rPr lang="en-US" altLang="en-US" sz="1600" dirty="0" err="1"/>
                        <a:t>len</a:t>
                      </a:r>
                      <a:r>
                        <a:rPr lang="en-US" altLang="en-US" sz="1600" dirty="0"/>
                        <a:t>() function</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329854863"/>
                  </a:ext>
                </a:extLst>
              </a:tr>
              <a:tr h="32044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0" i="0" dirty="0">
                          <a:latin typeface="Consolas" panose="020B0609020204030204" pitchFamily="49" charset="0"/>
                          <a:cs typeface="Courier New" panose="02070309020205020404" pitchFamily="49" charset="0"/>
                        </a:rPr>
                        <a:t>__new__(class, </a:t>
                      </a:r>
                      <a:r>
                        <a:rPr lang="en-GB" sz="1600" b="0" i="0" dirty="0" err="1">
                          <a:latin typeface="Consolas" panose="020B0609020204030204" pitchFamily="49" charset="0"/>
                          <a:cs typeface="Courier New" panose="02070309020205020404" pitchFamily="49" charset="0"/>
                        </a:rPr>
                        <a:t>args</a:t>
                      </a:r>
                      <a:r>
                        <a:rPr lang="en-GB" sz="1600" b="0"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a:spcBef>
                          <a:spcPts val="600"/>
                        </a:spcBef>
                      </a:pPr>
                      <a:r>
                        <a:rPr lang="en-US" altLang="en-US" sz="1600" dirty="0"/>
                        <a:t>Create an object</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47526517"/>
                  </a:ext>
                </a:extLst>
              </a:tr>
              <a:tr h="32044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0" i="0" dirty="0">
                          <a:latin typeface="Consolas" panose="020B0609020204030204" pitchFamily="49" charset="0"/>
                          <a:cs typeface="Courier New" panose="02070309020205020404" pitchFamily="49" charset="0"/>
                        </a:rPr>
                        <a:t>__</a:t>
                      </a:r>
                      <a:r>
                        <a:rPr lang="en-GB" sz="1600" b="0" i="0" dirty="0" err="1">
                          <a:latin typeface="Consolas" panose="020B0609020204030204" pitchFamily="49" charset="0"/>
                          <a:cs typeface="Courier New" panose="02070309020205020404" pitchFamily="49" charset="0"/>
                        </a:rPr>
                        <a:t>repr</a:t>
                      </a:r>
                      <a:r>
                        <a:rPr lang="en-GB" sz="1600" b="0" i="0" dirty="0">
                          <a:latin typeface="Consolas" panose="020B0609020204030204" pitchFamily="49" charset="0"/>
                          <a:cs typeface="Courier New" panose="02070309020205020404" pitchFamily="49" charset="0"/>
                        </a:rPr>
                        <a:t>__(self)</a:t>
                      </a:r>
                    </a:p>
                  </a:txBody>
                  <a:tcPr marL="73273" marR="73273" marT="36637" marB="36637" anchor="ctr">
                    <a:solidFill>
                      <a:schemeClr val="accent1">
                        <a:lumMod val="40000"/>
                        <a:lumOff val="60000"/>
                      </a:schemeClr>
                    </a:solidFill>
                  </a:tcPr>
                </a:tc>
                <a:tc>
                  <a:txBody>
                    <a:bodyPr/>
                    <a:lstStyle/>
                    <a:p>
                      <a:pPr>
                        <a:spcBef>
                          <a:spcPts val="600"/>
                        </a:spcBef>
                      </a:pPr>
                      <a:r>
                        <a:rPr lang="en-GB" altLang="en-US" sz="1600" dirty="0"/>
                        <a:t>Return a developer friendly representation</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1042950359"/>
                  </a:ext>
                </a:extLst>
              </a:tr>
              <a:tr h="32044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0" i="0" dirty="0">
                          <a:latin typeface="Consolas" panose="020B0609020204030204" pitchFamily="49" charset="0"/>
                          <a:cs typeface="Courier New" panose="02070309020205020404" pitchFamily="49" charset="0"/>
                        </a:rPr>
                        <a:t>__str__(self)	</a:t>
                      </a:r>
                    </a:p>
                  </a:txBody>
                  <a:tcPr marL="73273" marR="73273" marT="36637" marB="36637" anchor="ctr">
                    <a:solidFill>
                      <a:schemeClr val="accent1">
                        <a:lumMod val="40000"/>
                        <a:lumOff val="60000"/>
                      </a:schemeClr>
                    </a:solidFill>
                  </a:tcPr>
                </a:tc>
                <a:tc>
                  <a:txBody>
                    <a:bodyPr/>
                    <a:lstStyle/>
                    <a:p>
                      <a:pPr>
                        <a:spcBef>
                          <a:spcPts val="600"/>
                        </a:spcBef>
                      </a:pPr>
                      <a:r>
                        <a:rPr lang="en-GB" altLang="en-US" sz="1600" dirty="0"/>
                        <a:t>Return a user friendly representation</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443233353"/>
                  </a:ext>
                </a:extLst>
              </a:tr>
            </a:tbl>
          </a:graphicData>
        </a:graphic>
      </p:graphicFrame>
    </p:spTree>
    <p:extLst>
      <p:ext uri="{BB962C8B-B14F-4D97-AF65-F5344CB8AC3E}">
        <p14:creationId xmlns:p14="http://schemas.microsoft.com/office/powerpoint/2010/main" val="2325188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6567F-BA04-73D0-C50F-1F067908739F}"/>
              </a:ext>
            </a:extLst>
          </p:cNvPr>
          <p:cNvSpPr>
            <a:spLocks noGrp="1"/>
          </p:cNvSpPr>
          <p:nvPr>
            <p:ph type="ctrTitle"/>
          </p:nvPr>
        </p:nvSpPr>
        <p:spPr/>
        <p:txBody>
          <a:bodyPr/>
          <a:lstStyle/>
          <a:p>
            <a:r>
              <a:rPr lang="en-GB" dirty="0"/>
              <a:t>Operator overload special methods</a:t>
            </a:r>
          </a:p>
        </p:txBody>
      </p:sp>
      <p:sp>
        <p:nvSpPr>
          <p:cNvPr id="3" name="Text Placeholder 2">
            <a:extLst>
              <a:ext uri="{FF2B5EF4-FFF2-40B4-BE49-F238E27FC236}">
                <a16:creationId xmlns:a16="http://schemas.microsoft.com/office/drawing/2014/main" id="{63B73762-1FC0-8880-07B0-88D957CD297C}"/>
              </a:ext>
            </a:extLst>
          </p:cNvPr>
          <p:cNvSpPr>
            <a:spLocks noGrp="1"/>
          </p:cNvSpPr>
          <p:nvPr>
            <p:ph type="body" sz="quarter" idx="14"/>
          </p:nvPr>
        </p:nvSpPr>
        <p:spPr/>
        <p:txBody>
          <a:bodyPr/>
          <a:lstStyle/>
          <a:p>
            <a:r>
              <a:rPr lang="en-GB" b="1" dirty="0"/>
              <a:t>All operators may be overloaded</a:t>
            </a:r>
          </a:p>
          <a:p>
            <a:pPr marL="285750" indent="-285750">
              <a:buFont typeface="Arial" panose="020B0604020202020204" pitchFamily="34" charset="0"/>
              <a:buChar char="•"/>
            </a:pPr>
            <a:r>
              <a:rPr lang="en-GB" dirty="0"/>
              <a:t>See the online documentation for a complete list.</a:t>
            </a:r>
          </a:p>
          <a:p>
            <a:r>
              <a:rPr lang="en-GB" b="1" dirty="0"/>
              <a:t>Return types vary</a:t>
            </a:r>
          </a:p>
          <a:p>
            <a:pPr marL="285750" indent="-285750">
              <a:buFont typeface="Arial" panose="020B0604020202020204" pitchFamily="34" charset="0"/>
              <a:buChar char="•"/>
            </a:pPr>
            <a:r>
              <a:rPr lang="en-GB" dirty="0"/>
              <a:t>Can return a </a:t>
            </a:r>
            <a:r>
              <a:rPr lang="en-GB" dirty="0" err="1"/>
              <a:t>NotImplemented</a:t>
            </a:r>
            <a:r>
              <a:rPr lang="en-GB" dirty="0"/>
              <a:t> object.</a:t>
            </a:r>
          </a:p>
          <a:p>
            <a:r>
              <a:rPr lang="en-GB" b="1" dirty="0"/>
              <a:t>Examples:</a:t>
            </a:r>
          </a:p>
          <a:p>
            <a:endParaRPr lang="en-GB" dirty="0"/>
          </a:p>
        </p:txBody>
      </p:sp>
      <p:sp>
        <p:nvSpPr>
          <p:cNvPr id="4" name="Slide Number Placeholder 3">
            <a:extLst>
              <a:ext uri="{FF2B5EF4-FFF2-40B4-BE49-F238E27FC236}">
                <a16:creationId xmlns:a16="http://schemas.microsoft.com/office/drawing/2014/main" id="{094758EB-C6D3-6BE3-3269-C1F1C4F2171E}"/>
              </a:ext>
            </a:extLst>
          </p:cNvPr>
          <p:cNvSpPr>
            <a:spLocks noGrp="1"/>
          </p:cNvSpPr>
          <p:nvPr>
            <p:ph type="sldNum" sz="quarter" idx="12"/>
          </p:nvPr>
        </p:nvSpPr>
        <p:spPr/>
        <p:txBody>
          <a:bodyPr/>
          <a:lstStyle/>
          <a:p>
            <a:fld id="{F3469444-D02B-D446-9CF8-19DEDDE073D1}" type="slidenum">
              <a:rPr lang="en-US" smtClean="0"/>
              <a:pPr/>
              <a:t>15</a:t>
            </a:fld>
            <a:endParaRPr lang="en-US" dirty="0"/>
          </a:p>
        </p:txBody>
      </p:sp>
      <p:sp>
        <p:nvSpPr>
          <p:cNvPr id="11" name="Oval 10">
            <a:extLst>
              <a:ext uri="{FF2B5EF4-FFF2-40B4-BE49-F238E27FC236}">
                <a16:creationId xmlns:a16="http://schemas.microsoft.com/office/drawing/2014/main" id="{5A3F9F9B-CCDF-D881-ED96-1D0197455440}"/>
              </a:ext>
            </a:extLst>
          </p:cNvPr>
          <p:cNvSpPr/>
          <p:nvPr/>
        </p:nvSpPr>
        <p:spPr>
          <a:xfrm>
            <a:off x="10281311" y="1733108"/>
            <a:ext cx="1004520" cy="1008605"/>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0" dirty="0"/>
              <a:t>-</a:t>
            </a:r>
          </a:p>
        </p:txBody>
      </p:sp>
      <p:sp>
        <p:nvSpPr>
          <p:cNvPr id="12" name="Oval 11">
            <a:extLst>
              <a:ext uri="{FF2B5EF4-FFF2-40B4-BE49-F238E27FC236}">
                <a16:creationId xmlns:a16="http://schemas.microsoft.com/office/drawing/2014/main" id="{A9A5EBB4-DEC9-E636-8013-65299B3AA1FB}"/>
              </a:ext>
            </a:extLst>
          </p:cNvPr>
          <p:cNvSpPr/>
          <p:nvPr/>
        </p:nvSpPr>
        <p:spPr>
          <a:xfrm>
            <a:off x="8958504" y="2496466"/>
            <a:ext cx="1004520" cy="1008605"/>
          </a:xfrm>
          <a:prstGeom prst="ellips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0" dirty="0"/>
              <a:t>+</a:t>
            </a:r>
          </a:p>
        </p:txBody>
      </p:sp>
      <p:sp>
        <p:nvSpPr>
          <p:cNvPr id="13" name="Oval 12">
            <a:extLst>
              <a:ext uri="{FF2B5EF4-FFF2-40B4-BE49-F238E27FC236}">
                <a16:creationId xmlns:a16="http://schemas.microsoft.com/office/drawing/2014/main" id="{3B78366E-6D0D-160E-5679-5B214BF78DD3}"/>
              </a:ext>
            </a:extLst>
          </p:cNvPr>
          <p:cNvSpPr/>
          <p:nvPr/>
        </p:nvSpPr>
        <p:spPr>
          <a:xfrm>
            <a:off x="8958504" y="4007716"/>
            <a:ext cx="1004520" cy="1008605"/>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0" dirty="0"/>
              <a:t>%</a:t>
            </a:r>
          </a:p>
        </p:txBody>
      </p:sp>
      <p:sp>
        <p:nvSpPr>
          <p:cNvPr id="14" name="Oval 13">
            <a:extLst>
              <a:ext uri="{FF2B5EF4-FFF2-40B4-BE49-F238E27FC236}">
                <a16:creationId xmlns:a16="http://schemas.microsoft.com/office/drawing/2014/main" id="{20C8C13A-09CB-E1D3-7A6C-E226B1A343C1}"/>
              </a:ext>
            </a:extLst>
          </p:cNvPr>
          <p:cNvSpPr/>
          <p:nvPr/>
        </p:nvSpPr>
        <p:spPr>
          <a:xfrm>
            <a:off x="10281312" y="4785908"/>
            <a:ext cx="1004520" cy="1008605"/>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0" dirty="0">
                <a:solidFill>
                  <a:schemeClr val="bg2"/>
                </a:solidFill>
              </a:rPr>
              <a:t>=</a:t>
            </a:r>
          </a:p>
        </p:txBody>
      </p:sp>
      <p:sp>
        <p:nvSpPr>
          <p:cNvPr id="17" name="Oval 16">
            <a:extLst>
              <a:ext uri="{FF2B5EF4-FFF2-40B4-BE49-F238E27FC236}">
                <a16:creationId xmlns:a16="http://schemas.microsoft.com/office/drawing/2014/main" id="{11B96910-9263-2B99-58F5-19B587C0E559}"/>
              </a:ext>
            </a:extLst>
          </p:cNvPr>
          <p:cNvSpPr/>
          <p:nvPr/>
        </p:nvSpPr>
        <p:spPr>
          <a:xfrm>
            <a:off x="11601612" y="4015335"/>
            <a:ext cx="1004520" cy="1008605"/>
          </a:xfrm>
          <a:prstGeom prst="ellips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0" dirty="0">
                <a:solidFill>
                  <a:schemeClr val="bg2"/>
                </a:solidFill>
              </a:rPr>
              <a:t>&lt;</a:t>
            </a:r>
          </a:p>
        </p:txBody>
      </p:sp>
      <p:sp>
        <p:nvSpPr>
          <p:cNvPr id="18" name="Oval 17">
            <a:extLst>
              <a:ext uri="{FF2B5EF4-FFF2-40B4-BE49-F238E27FC236}">
                <a16:creationId xmlns:a16="http://schemas.microsoft.com/office/drawing/2014/main" id="{3B0C6274-C3FB-0CAB-D1DF-9BF1B4A7AF0E}"/>
              </a:ext>
            </a:extLst>
          </p:cNvPr>
          <p:cNvSpPr/>
          <p:nvPr/>
        </p:nvSpPr>
        <p:spPr>
          <a:xfrm>
            <a:off x="11601612" y="2493572"/>
            <a:ext cx="1004520" cy="1008605"/>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0" dirty="0">
                <a:solidFill>
                  <a:schemeClr val="bg2"/>
                </a:solidFill>
              </a:rPr>
              <a:t>/</a:t>
            </a:r>
          </a:p>
        </p:txBody>
      </p:sp>
      <p:graphicFrame>
        <p:nvGraphicFramePr>
          <p:cNvPr id="6" name="Table 5">
            <a:extLst>
              <a:ext uri="{FF2B5EF4-FFF2-40B4-BE49-F238E27FC236}">
                <a16:creationId xmlns:a16="http://schemas.microsoft.com/office/drawing/2014/main" id="{A8F8F8DD-3BD0-5AE1-B899-8751D748AEF3}"/>
              </a:ext>
            </a:extLst>
          </p:cNvPr>
          <p:cNvGraphicFramePr>
            <a:graphicFrameLocks noGrp="1"/>
          </p:cNvGraphicFramePr>
          <p:nvPr>
            <p:extLst>
              <p:ext uri="{D42A27DB-BD31-4B8C-83A1-F6EECF244321}">
                <p14:modId xmlns:p14="http://schemas.microsoft.com/office/powerpoint/2010/main" val="2714832563"/>
              </p:ext>
            </p:extLst>
          </p:nvPr>
        </p:nvGraphicFramePr>
        <p:xfrm>
          <a:off x="1436535" y="3672370"/>
          <a:ext cx="5565563" cy="2911154"/>
        </p:xfrm>
        <a:graphic>
          <a:graphicData uri="http://schemas.openxmlformats.org/drawingml/2006/table">
            <a:tbl>
              <a:tblPr firstRow="1" bandRow="1">
                <a:tableStyleId>{5C22544A-7EE6-4342-B048-85BDC9FD1C3A}</a:tableStyleId>
              </a:tblPr>
              <a:tblGrid>
                <a:gridCol w="2776643">
                  <a:extLst>
                    <a:ext uri="{9D8B030D-6E8A-4147-A177-3AD203B41FA5}">
                      <a16:colId xmlns:a16="http://schemas.microsoft.com/office/drawing/2014/main" val="1551974525"/>
                    </a:ext>
                  </a:extLst>
                </a:gridCol>
                <a:gridCol w="2788920">
                  <a:extLst>
                    <a:ext uri="{9D8B030D-6E8A-4147-A177-3AD203B41FA5}">
                      <a16:colId xmlns:a16="http://schemas.microsoft.com/office/drawing/2014/main" val="587885695"/>
                    </a:ext>
                  </a:extLst>
                </a:gridCol>
              </a:tblGrid>
              <a:tr h="335139">
                <a:tc>
                  <a:txBody>
                    <a:bodyPr/>
                    <a:lstStyle/>
                    <a:p>
                      <a:pPr algn="ctr"/>
                      <a:r>
                        <a:rPr lang="en-GB" sz="1800" dirty="0">
                          <a:solidFill>
                            <a:schemeClr val="tx2"/>
                          </a:solidFill>
                        </a:rPr>
                        <a:t>Method</a:t>
                      </a:r>
                    </a:p>
                  </a:txBody>
                  <a:tcPr marL="73273" marR="73273" marT="36637" marB="36637" anchor="ctr">
                    <a:solidFill>
                      <a:schemeClr val="accent1"/>
                    </a:solidFill>
                  </a:tcPr>
                </a:tc>
                <a:tc>
                  <a:txBody>
                    <a:bodyPr/>
                    <a:lstStyle/>
                    <a:p>
                      <a:pPr algn="ctr"/>
                      <a:r>
                        <a:rPr lang="en-GB" sz="1800" dirty="0">
                          <a:solidFill>
                            <a:schemeClr val="tx2"/>
                          </a:solidFill>
                        </a:rPr>
                        <a:t>Meaning</a:t>
                      </a:r>
                    </a:p>
                  </a:txBody>
                  <a:tcPr marL="73273" marR="73273" marT="36637" marB="36637" anchor="ctr">
                    <a:solidFill>
                      <a:schemeClr val="accent1"/>
                    </a:solidFill>
                  </a:tcPr>
                </a:tc>
                <a:extLst>
                  <a:ext uri="{0D108BD9-81ED-4DB2-BD59-A6C34878D82A}">
                    <a16:rowId xmlns:a16="http://schemas.microsoft.com/office/drawing/2014/main" val="2345767861"/>
                  </a:ext>
                </a:extLst>
              </a:tr>
              <a:tr h="32044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0" i="0" dirty="0">
                          <a:latin typeface="Consolas" panose="020B0609020204030204" pitchFamily="49" charset="0"/>
                          <a:cs typeface="Courier New" panose="02070309020205020404" pitchFamily="49" charset="0"/>
                        </a:rPr>
                        <a:t>__add__</a:t>
                      </a:r>
                    </a:p>
                  </a:txBody>
                  <a:tcPr marL="73273" marR="73273" marT="36637" marB="36637" anchor="ctr">
                    <a:solidFill>
                      <a:schemeClr val="accent1">
                        <a:lumMod val="40000"/>
                        <a:lumOff val="60000"/>
                      </a:schemeClr>
                    </a:solidFill>
                  </a:tcPr>
                </a:tc>
                <a:tc>
                  <a:txBody>
                    <a:bodyPr/>
                    <a:lstStyle/>
                    <a:p>
                      <a:pPr>
                        <a:spcBef>
                          <a:spcPts val="600"/>
                        </a:spcBef>
                      </a:pPr>
                      <a:r>
                        <a:rPr lang="en-US" altLang="en-US" sz="1600" dirty="0"/>
                        <a:t>+</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137229064"/>
                  </a:ext>
                </a:extLst>
              </a:tr>
              <a:tr h="32044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0" i="0" dirty="0">
                          <a:latin typeface="Consolas" panose="020B0609020204030204" pitchFamily="49" charset="0"/>
                          <a:cs typeface="Courier New" panose="02070309020205020404" pitchFamily="49" charset="0"/>
                        </a:rPr>
                        <a:t>__sub__</a:t>
                      </a:r>
                    </a:p>
                  </a:txBody>
                  <a:tcPr marL="73273" marR="73273" marT="36637" marB="36637" anchor="ctr">
                    <a:solidFill>
                      <a:schemeClr val="accent1">
                        <a:lumMod val="20000"/>
                        <a:lumOff val="80000"/>
                      </a:schemeClr>
                    </a:solidFill>
                  </a:tcPr>
                </a:tc>
                <a:tc>
                  <a:txBody>
                    <a:bodyPr/>
                    <a:lstStyle/>
                    <a:p>
                      <a:pPr>
                        <a:spcBef>
                          <a:spcPts val="600"/>
                        </a:spcBef>
                      </a:pPr>
                      <a:r>
                        <a:rPr lang="en-GB" altLang="en-US" sz="1600" dirty="0"/>
                        <a:t>-</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119249700"/>
                  </a:ext>
                </a:extLst>
              </a:tr>
              <a:tr h="32044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0" i="0" dirty="0">
                          <a:latin typeface="Consolas" panose="020B0609020204030204" pitchFamily="49" charset="0"/>
                          <a:cs typeface="Courier New" panose="02070309020205020404" pitchFamily="49" charset="0"/>
                        </a:rPr>
                        <a:t>__</a:t>
                      </a:r>
                      <a:r>
                        <a:rPr lang="en-GB" sz="1600" b="0" i="0" dirty="0" err="1">
                          <a:latin typeface="Consolas" panose="020B0609020204030204" pitchFamily="49" charset="0"/>
                          <a:cs typeface="Courier New" panose="02070309020205020404" pitchFamily="49" charset="0"/>
                        </a:rPr>
                        <a:t>eq</a:t>
                      </a:r>
                      <a:r>
                        <a:rPr lang="en-GB" sz="1600" b="0" i="0" dirty="0">
                          <a:latin typeface="Consolas" panose="020B0609020204030204" pitchFamily="49" charset="0"/>
                          <a:cs typeface="Courier New" panose="02070309020205020404" pitchFamily="49" charset="0"/>
                        </a:rPr>
                        <a:t>__</a:t>
                      </a:r>
                    </a:p>
                  </a:txBody>
                  <a:tcPr marL="73273" marR="73273" marT="36637" marB="36637" anchor="ctr">
                    <a:solidFill>
                      <a:schemeClr val="accent1">
                        <a:lumMod val="40000"/>
                        <a:lumOff val="60000"/>
                      </a:schemeClr>
                    </a:solidFill>
                  </a:tcPr>
                </a:tc>
                <a:tc>
                  <a:txBody>
                    <a:bodyPr/>
                    <a:lstStyle/>
                    <a:p>
                      <a:pPr>
                        <a:spcBef>
                          <a:spcPts val="600"/>
                        </a:spcBef>
                      </a:pPr>
                      <a:r>
                        <a:rPr lang="en-US" altLang="en-US" sz="1600" dirty="0"/>
                        <a:t>==</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222224547"/>
                  </a:ext>
                </a:extLst>
              </a:tr>
              <a:tr h="32044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0" i="0" dirty="0">
                          <a:latin typeface="Consolas" panose="020B0609020204030204" pitchFamily="49" charset="0"/>
                          <a:cs typeface="Courier New" panose="02070309020205020404" pitchFamily="49" charset="0"/>
                        </a:rPr>
                        <a:t>__</a:t>
                      </a:r>
                      <a:r>
                        <a:rPr lang="en-GB" sz="1600" b="0" i="0" dirty="0" err="1">
                          <a:latin typeface="Consolas" panose="020B0609020204030204" pitchFamily="49" charset="0"/>
                          <a:cs typeface="Courier New" panose="02070309020205020404" pitchFamily="49" charset="0"/>
                        </a:rPr>
                        <a:t>ge</a:t>
                      </a:r>
                      <a:r>
                        <a:rPr lang="en-GB" sz="1600" b="0" i="0" dirty="0">
                          <a:latin typeface="Consolas" panose="020B0609020204030204" pitchFamily="49" charset="0"/>
                          <a:cs typeface="Courier New" panose="02070309020205020404" pitchFamily="49" charset="0"/>
                        </a:rPr>
                        <a:t>__</a:t>
                      </a:r>
                    </a:p>
                  </a:txBody>
                  <a:tcPr marL="73273" marR="73273" marT="36637" marB="36637" anchor="ctr">
                    <a:solidFill>
                      <a:schemeClr val="accent1">
                        <a:lumMod val="20000"/>
                        <a:lumOff val="80000"/>
                      </a:schemeClr>
                    </a:solidFill>
                  </a:tcPr>
                </a:tc>
                <a:tc>
                  <a:txBody>
                    <a:bodyPr/>
                    <a:lstStyle/>
                    <a:p>
                      <a:pPr>
                        <a:spcBef>
                          <a:spcPts val="600"/>
                        </a:spcBef>
                      </a:pPr>
                      <a:r>
                        <a:rPr lang="en-US" altLang="en-US" sz="1600" dirty="0"/>
                        <a:t>&gt;=</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4180840069"/>
                  </a:ext>
                </a:extLst>
              </a:tr>
              <a:tr h="32044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0" i="0" dirty="0">
                          <a:latin typeface="Consolas" panose="020B0609020204030204" pitchFamily="49" charset="0"/>
                          <a:cs typeface="Courier New" panose="02070309020205020404" pitchFamily="49" charset="0"/>
                        </a:rPr>
                        <a:t>__</a:t>
                      </a:r>
                      <a:r>
                        <a:rPr lang="en-GB" sz="1600" b="0" i="0" dirty="0" err="1">
                          <a:latin typeface="Consolas" panose="020B0609020204030204" pitchFamily="49" charset="0"/>
                          <a:cs typeface="Courier New" panose="02070309020205020404" pitchFamily="49" charset="0"/>
                        </a:rPr>
                        <a:t>lt</a:t>
                      </a:r>
                      <a:r>
                        <a:rPr lang="en-GB" sz="1600" b="0" i="0" dirty="0">
                          <a:latin typeface="Consolas" panose="020B0609020204030204" pitchFamily="49" charset="0"/>
                          <a:cs typeface="Courier New" panose="02070309020205020404" pitchFamily="49" charset="0"/>
                        </a:rPr>
                        <a:t>__</a:t>
                      </a:r>
                    </a:p>
                  </a:txBody>
                  <a:tcPr marL="73273" marR="73273" marT="36637" marB="36637" anchor="ctr">
                    <a:solidFill>
                      <a:schemeClr val="accent1">
                        <a:lumMod val="40000"/>
                        <a:lumOff val="60000"/>
                      </a:schemeClr>
                    </a:solidFill>
                  </a:tcPr>
                </a:tc>
                <a:tc>
                  <a:txBody>
                    <a:bodyPr/>
                    <a:lstStyle/>
                    <a:p>
                      <a:pPr>
                        <a:tabLst>
                          <a:tab pos="3600000" algn="l"/>
                          <a:tab pos="4032000" algn="l"/>
                        </a:tabLst>
                      </a:pPr>
                      <a:r>
                        <a:rPr lang="en-GB" sz="1600" dirty="0">
                          <a:latin typeface="+mn-lt"/>
                        </a:rPr>
                        <a:t>&lt;</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760987105"/>
                  </a:ext>
                </a:extLst>
              </a:tr>
              <a:tr h="32044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0" i="0" dirty="0">
                          <a:latin typeface="Consolas" panose="020B0609020204030204" pitchFamily="49" charset="0"/>
                          <a:cs typeface="Courier New" panose="02070309020205020404" pitchFamily="49" charset="0"/>
                        </a:rPr>
                        <a:t>__invert__</a:t>
                      </a:r>
                    </a:p>
                  </a:txBody>
                  <a:tcPr marL="73273" marR="73273" marT="36637" marB="36637" anchor="ctr">
                    <a:solidFill>
                      <a:schemeClr val="accent1">
                        <a:lumMod val="20000"/>
                        <a:lumOff val="80000"/>
                      </a:schemeClr>
                    </a:solidFill>
                  </a:tcPr>
                </a:tc>
                <a:tc>
                  <a:txBody>
                    <a:bodyPr/>
                    <a:lstStyle/>
                    <a:p>
                      <a:pPr>
                        <a:tabLst>
                          <a:tab pos="3600000" algn="l"/>
                          <a:tab pos="4032000" algn="l"/>
                        </a:tabLst>
                      </a:pPr>
                      <a:r>
                        <a:rPr lang="en-GB" sz="1600" dirty="0">
                          <a:latin typeface="+mn-lt"/>
                        </a:rPr>
                        <a:t>~ (logical NOT)</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329854863"/>
                  </a:ext>
                </a:extLst>
              </a:tr>
              <a:tr h="32044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0" i="0" dirty="0">
                          <a:latin typeface="Consolas" panose="020B0609020204030204" pitchFamily="49" charset="0"/>
                          <a:cs typeface="Courier New" panose="02070309020205020404" pitchFamily="49" charset="0"/>
                        </a:rPr>
                        <a:t>__</a:t>
                      </a:r>
                      <a:r>
                        <a:rPr lang="en-GB" sz="1600" b="0" i="0" dirty="0" err="1">
                          <a:latin typeface="Consolas" panose="020B0609020204030204" pitchFamily="49" charset="0"/>
                          <a:cs typeface="Courier New" panose="02070309020205020404" pitchFamily="49" charset="0"/>
                        </a:rPr>
                        <a:t>getitem</a:t>
                      </a:r>
                      <a:r>
                        <a:rPr lang="en-GB" sz="1600" b="0" i="0" dirty="0">
                          <a:latin typeface="Consolas" panose="020B0609020204030204" pitchFamily="49" charset="0"/>
                          <a:cs typeface="Courier New" panose="02070309020205020404" pitchFamily="49" charset="0"/>
                        </a:rPr>
                        <a:t>__(</a:t>
                      </a:r>
                      <a:r>
                        <a:rPr lang="en-GB" sz="1600" b="0" i="0" dirty="0" err="1">
                          <a:latin typeface="Consolas" panose="020B0609020204030204" pitchFamily="49" charset="0"/>
                          <a:cs typeface="Courier New" panose="02070309020205020404" pitchFamily="49" charset="0"/>
                        </a:rPr>
                        <a:t>self,key</a:t>
                      </a:r>
                      <a:r>
                        <a:rPr lang="en-GB" sz="1600" b="0"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a:spcBef>
                          <a:spcPts val="600"/>
                        </a:spcBef>
                      </a:pPr>
                      <a:r>
                        <a:rPr lang="en-GB" sz="1600" dirty="0">
                          <a:latin typeface="+mn-lt"/>
                        </a:rPr>
                        <a:t>container element evaluation</a:t>
                      </a:r>
                      <a:endParaRPr lang="en-US" altLang="en-US" sz="1600" dirty="0"/>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47526517"/>
                  </a:ext>
                </a:extLst>
              </a:tr>
              <a:tr h="32044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0" i="0" dirty="0">
                          <a:latin typeface="Consolas" panose="020B0609020204030204" pitchFamily="49" charset="0"/>
                          <a:cs typeface="Courier New" panose="02070309020205020404" pitchFamily="49" charset="0"/>
                        </a:rPr>
                        <a:t>__</a:t>
                      </a:r>
                      <a:r>
                        <a:rPr lang="en-GB" sz="1600" b="0" i="0" dirty="0" err="1">
                          <a:latin typeface="Consolas" panose="020B0609020204030204" pitchFamily="49" charset="0"/>
                          <a:cs typeface="Courier New" panose="02070309020205020404" pitchFamily="49" charset="0"/>
                        </a:rPr>
                        <a:t>setitem</a:t>
                      </a:r>
                      <a:r>
                        <a:rPr lang="en-GB" sz="1600" b="0" i="0" dirty="0">
                          <a:latin typeface="Consolas" panose="020B0609020204030204" pitchFamily="49" charset="0"/>
                          <a:cs typeface="Courier New" panose="02070309020205020404" pitchFamily="49" charset="0"/>
                        </a:rPr>
                        <a:t>__(self, </a:t>
                      </a:r>
                      <a:r>
                        <a:rPr lang="en-GB" sz="1600" b="0" i="0" dirty="0" err="1">
                          <a:latin typeface="Consolas" panose="020B0609020204030204" pitchFamily="49" charset="0"/>
                          <a:cs typeface="Courier New" panose="02070309020205020404" pitchFamily="49" charset="0"/>
                        </a:rPr>
                        <a:t>val</a:t>
                      </a:r>
                      <a:r>
                        <a:rPr lang="en-GB" sz="1600" b="0"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a:spcBef>
                          <a:spcPts val="600"/>
                        </a:spcBef>
                      </a:pPr>
                      <a:r>
                        <a:rPr lang="en-GB" sz="1600" dirty="0">
                          <a:latin typeface="+mn-lt"/>
                        </a:rPr>
                        <a:t>container element assignment</a:t>
                      </a:r>
                      <a:endParaRPr lang="en-GB" altLang="en-US" sz="1600" dirty="0"/>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1042950359"/>
                  </a:ext>
                </a:extLst>
              </a:tr>
            </a:tbl>
          </a:graphicData>
        </a:graphic>
      </p:graphicFrame>
    </p:spTree>
    <p:extLst>
      <p:ext uri="{BB962C8B-B14F-4D97-AF65-F5344CB8AC3E}">
        <p14:creationId xmlns:p14="http://schemas.microsoft.com/office/powerpoint/2010/main" val="3231732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DDA8E-81FD-BF9E-B3B0-E02D00C9C8B4}"/>
              </a:ext>
            </a:extLst>
          </p:cNvPr>
          <p:cNvSpPr>
            <a:spLocks noGrp="1"/>
          </p:cNvSpPr>
          <p:nvPr>
            <p:ph type="ctrTitle"/>
          </p:nvPr>
        </p:nvSpPr>
        <p:spPr/>
        <p:txBody>
          <a:bodyPr/>
          <a:lstStyle/>
          <a:p>
            <a:r>
              <a:rPr lang="en-GB" dirty="0"/>
              <a:t>Special methods - example</a:t>
            </a:r>
          </a:p>
        </p:txBody>
      </p:sp>
      <p:sp>
        <p:nvSpPr>
          <p:cNvPr id="3" name="Text Placeholder 2">
            <a:extLst>
              <a:ext uri="{FF2B5EF4-FFF2-40B4-BE49-F238E27FC236}">
                <a16:creationId xmlns:a16="http://schemas.microsoft.com/office/drawing/2014/main" id="{EF91E78C-41CA-F737-C8B6-6F0048EB2A7D}"/>
              </a:ext>
            </a:extLst>
          </p:cNvPr>
          <p:cNvSpPr>
            <a:spLocks noGrp="1"/>
          </p:cNvSpPr>
          <p:nvPr>
            <p:ph type="body" sz="quarter" idx="14"/>
          </p:nvPr>
        </p:nvSpPr>
        <p:spPr/>
        <p:txBody>
          <a:bodyPr/>
          <a:lstStyle/>
          <a:p>
            <a:endParaRPr lang="en-GB" dirty="0"/>
          </a:p>
        </p:txBody>
      </p:sp>
      <p:sp>
        <p:nvSpPr>
          <p:cNvPr id="5" name="Slide Number Placeholder 4">
            <a:extLst>
              <a:ext uri="{FF2B5EF4-FFF2-40B4-BE49-F238E27FC236}">
                <a16:creationId xmlns:a16="http://schemas.microsoft.com/office/drawing/2014/main" id="{DAE6543E-CE23-90D0-7475-23DA269D45D4}"/>
              </a:ext>
            </a:extLst>
          </p:cNvPr>
          <p:cNvSpPr>
            <a:spLocks noGrp="1"/>
          </p:cNvSpPr>
          <p:nvPr>
            <p:ph type="sldNum" sz="quarter" idx="12"/>
          </p:nvPr>
        </p:nvSpPr>
        <p:spPr/>
        <p:txBody>
          <a:bodyPr/>
          <a:lstStyle/>
          <a:p>
            <a:fld id="{F3469444-D02B-D446-9CF8-19DEDDE073D1}" type="slidenum">
              <a:rPr lang="en-US" smtClean="0"/>
              <a:pPr/>
              <a:t>16</a:t>
            </a:fld>
            <a:endParaRPr lang="en-US" dirty="0"/>
          </a:p>
        </p:txBody>
      </p:sp>
      <p:sp>
        <p:nvSpPr>
          <p:cNvPr id="6" name="Rectangle 5">
            <a:extLst>
              <a:ext uri="{FF2B5EF4-FFF2-40B4-BE49-F238E27FC236}">
                <a16:creationId xmlns:a16="http://schemas.microsoft.com/office/drawing/2014/main" id="{7F16BECA-C561-D656-8DE5-3DCE7E5EB3A6}"/>
              </a:ext>
            </a:extLst>
          </p:cNvPr>
          <p:cNvSpPr>
            <a:spLocks noChangeArrowheads="1"/>
          </p:cNvSpPr>
          <p:nvPr/>
        </p:nvSpPr>
        <p:spPr bwMode="auto">
          <a:xfrm>
            <a:off x="948079" y="1359179"/>
            <a:ext cx="9056856" cy="5262979"/>
          </a:xfrm>
          <a:prstGeom prst="rect">
            <a:avLst/>
          </a:prstGeom>
          <a:solidFill>
            <a:schemeClr val="tx1"/>
          </a:solidFill>
        </p:spPr>
        <p:txBody>
          <a:bodyPr wrap="square" rtlCol="0">
            <a:spAutoFit/>
          </a:bodyPr>
          <a:lstStyle/>
          <a:p>
            <a:r>
              <a:rPr lang="en-GB" altLang="en-US" sz="1400" dirty="0">
                <a:solidFill>
                  <a:schemeClr val="bg1"/>
                </a:solidFill>
                <a:latin typeface="Consolas" panose="020B0609020204030204" pitchFamily="49" charset="0"/>
                <a:cs typeface="Consolas" panose="020B0609020204030204" pitchFamily="49" charset="0"/>
              </a:rPr>
              <a:t>class Tank:</a:t>
            </a:r>
          </a:p>
          <a:p>
            <a:r>
              <a:rPr lang="en-GB" altLang="en-US" sz="1400" dirty="0">
                <a:solidFill>
                  <a:schemeClr val="bg1"/>
                </a:solidFill>
                <a:latin typeface="Consolas" panose="020B0609020204030204" pitchFamily="49" charset="0"/>
                <a:cs typeface="Consolas" panose="020B0609020204030204" pitchFamily="49" charset="0"/>
              </a:rPr>
              <a:t>    def __</a:t>
            </a:r>
            <a:r>
              <a:rPr lang="en-GB" altLang="en-US" sz="1400" dirty="0" err="1">
                <a:solidFill>
                  <a:schemeClr val="bg1"/>
                </a:solidFill>
                <a:latin typeface="Consolas" panose="020B0609020204030204" pitchFamily="49" charset="0"/>
                <a:cs typeface="Consolas" panose="020B0609020204030204" pitchFamily="49" charset="0"/>
              </a:rPr>
              <a:t>init</a:t>
            </a:r>
            <a:r>
              <a:rPr lang="en-GB" altLang="en-US" sz="1400" dirty="0">
                <a:solidFill>
                  <a:schemeClr val="bg1"/>
                </a:solidFill>
                <a:latin typeface="Consolas" panose="020B0609020204030204" pitchFamily="49" charset="0"/>
                <a:cs typeface="Consolas" panose="020B0609020204030204" pitchFamily="49" charset="0"/>
              </a:rPr>
              <a:t>__(self, model, health, armour):</a:t>
            </a: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self.model</a:t>
            </a:r>
            <a:r>
              <a:rPr lang="en-GB" altLang="en-US" sz="1400" dirty="0">
                <a:solidFill>
                  <a:schemeClr val="bg1"/>
                </a:solidFill>
                <a:latin typeface="Consolas" panose="020B0609020204030204" pitchFamily="49" charset="0"/>
                <a:cs typeface="Consolas" panose="020B0609020204030204" pitchFamily="49" charset="0"/>
              </a:rPr>
              <a:t> = model</a:t>
            </a: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self._health</a:t>
            </a:r>
            <a:r>
              <a:rPr lang="en-GB" altLang="en-US" sz="1400" dirty="0">
                <a:solidFill>
                  <a:schemeClr val="bg1"/>
                </a:solidFill>
                <a:latin typeface="Consolas" panose="020B0609020204030204" pitchFamily="49" charset="0"/>
                <a:cs typeface="Consolas" panose="020B0609020204030204" pitchFamily="49" charset="0"/>
              </a:rPr>
              <a:t> = health</a:t>
            </a: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self._armour</a:t>
            </a:r>
            <a:r>
              <a:rPr lang="en-GB" altLang="en-US" sz="1400" dirty="0">
                <a:solidFill>
                  <a:schemeClr val="bg1"/>
                </a:solidFill>
                <a:latin typeface="Consolas" panose="020B0609020204030204" pitchFamily="49" charset="0"/>
                <a:cs typeface="Consolas" panose="020B0609020204030204" pitchFamily="49" charset="0"/>
              </a:rPr>
              <a:t> = armour</a:t>
            </a:r>
          </a:p>
          <a:p>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    def </a:t>
            </a:r>
            <a:r>
              <a:rPr lang="en-GB" altLang="en-US" sz="1400" b="1" dirty="0">
                <a:solidFill>
                  <a:schemeClr val="accent1"/>
                </a:solidFill>
                <a:latin typeface="Consolas" panose="020B0609020204030204" pitchFamily="49" charset="0"/>
                <a:cs typeface="Consolas" panose="020B0609020204030204" pitchFamily="49" charset="0"/>
              </a:rPr>
              <a:t>__str__</a:t>
            </a:r>
            <a:r>
              <a:rPr lang="en-GB" altLang="en-US" sz="1400" dirty="0">
                <a:solidFill>
                  <a:schemeClr val="bg1"/>
                </a:solidFill>
                <a:latin typeface="Consolas" panose="020B0609020204030204" pitchFamily="49" charset="0"/>
                <a:cs typeface="Consolas" panose="020B0609020204030204" pitchFamily="49" charset="0"/>
              </a:rPr>
              <a:t>(self):</a:t>
            </a:r>
          </a:p>
          <a:p>
            <a:r>
              <a:rPr lang="en-GB" altLang="en-US" sz="1400" dirty="0">
                <a:solidFill>
                  <a:schemeClr val="bg1"/>
                </a:solidFill>
                <a:latin typeface="Consolas" panose="020B0609020204030204" pitchFamily="49" charset="0"/>
                <a:cs typeface="Consolas" panose="020B0609020204030204" pitchFamily="49" charset="0"/>
              </a:rPr>
              <a:t>        """ Overload __str__ method to return a user-friendly string."""</a:t>
            </a:r>
          </a:p>
          <a:p>
            <a:r>
              <a:rPr lang="en-GB" altLang="en-US" sz="1400" dirty="0">
                <a:solidFill>
                  <a:schemeClr val="bg1"/>
                </a:solidFill>
                <a:latin typeface="Consolas" panose="020B0609020204030204" pitchFamily="49" charset="0"/>
                <a:cs typeface="Consolas" panose="020B0609020204030204" pitchFamily="49" charset="0"/>
              </a:rPr>
              <a:t>        return </a:t>
            </a:r>
            <a:r>
              <a:rPr lang="en-GB" altLang="en-US" sz="1400" dirty="0" err="1">
                <a:solidFill>
                  <a:schemeClr val="bg1"/>
                </a:solidFill>
                <a:latin typeface="Consolas" panose="020B0609020204030204" pitchFamily="49" charset="0"/>
                <a:cs typeface="Consolas" panose="020B0609020204030204" pitchFamily="49" charset="0"/>
              </a:rPr>
              <a:t>f"Tank</a:t>
            </a:r>
            <a:r>
              <a:rPr lang="en-GB" altLang="en-US" sz="1400" dirty="0">
                <a:solidFill>
                  <a:schemeClr val="bg1"/>
                </a:solidFill>
                <a:latin typeface="Consolas" panose="020B0609020204030204" pitchFamily="49" charset="0"/>
                <a:cs typeface="Consolas" panose="020B0609020204030204" pitchFamily="49" charset="0"/>
              </a:rPr>
              <a:t> Name: {</a:t>
            </a:r>
            <a:r>
              <a:rPr lang="en-GB" altLang="en-US" sz="1400" dirty="0" err="1">
                <a:solidFill>
                  <a:schemeClr val="bg1"/>
                </a:solidFill>
                <a:latin typeface="Consolas" panose="020B0609020204030204" pitchFamily="49" charset="0"/>
                <a:cs typeface="Consolas" panose="020B0609020204030204" pitchFamily="49" charset="0"/>
              </a:rPr>
              <a:t>self.model</a:t>
            </a:r>
            <a:r>
              <a:rPr lang="en-GB" altLang="en-US" sz="1400" dirty="0">
                <a:solidFill>
                  <a:schemeClr val="bg1"/>
                </a:solidFill>
                <a:latin typeface="Consolas" panose="020B0609020204030204" pitchFamily="49" charset="0"/>
                <a:cs typeface="Consolas" panose="020B0609020204030204" pitchFamily="49" charset="0"/>
              </a:rPr>
              <a:t>}, Health: {</a:t>
            </a:r>
            <a:r>
              <a:rPr lang="en-GB" altLang="en-US" sz="1400" dirty="0" err="1">
                <a:solidFill>
                  <a:schemeClr val="bg1"/>
                </a:solidFill>
                <a:latin typeface="Consolas" panose="020B0609020204030204" pitchFamily="49" charset="0"/>
                <a:cs typeface="Consolas" panose="020B0609020204030204" pitchFamily="49" charset="0"/>
              </a:rPr>
              <a:t>self._health</a:t>
            </a:r>
            <a:r>
              <a:rPr lang="en-GB" altLang="en-US" sz="1400" dirty="0">
                <a:solidFill>
                  <a:schemeClr val="bg1"/>
                </a:solidFill>
                <a:latin typeface="Consolas" panose="020B0609020204030204" pitchFamily="49" charset="0"/>
                <a:cs typeface="Consolas" panose="020B0609020204030204" pitchFamily="49" charset="0"/>
              </a:rPr>
              <a:t>}, Armor: {</a:t>
            </a:r>
            <a:r>
              <a:rPr lang="en-GB" altLang="en-US" sz="1400" dirty="0" err="1">
                <a:solidFill>
                  <a:schemeClr val="bg1"/>
                </a:solidFill>
                <a:latin typeface="Consolas" panose="020B0609020204030204" pitchFamily="49" charset="0"/>
                <a:cs typeface="Consolas" panose="020B0609020204030204" pitchFamily="49" charset="0"/>
              </a:rPr>
              <a:t>self._armour</a:t>
            </a:r>
            <a:r>
              <a:rPr lang="en-GB" altLang="en-US" sz="1400" dirty="0">
                <a:solidFill>
                  <a:schemeClr val="bg1"/>
                </a:solidFill>
                <a:latin typeface="Consolas" panose="020B0609020204030204" pitchFamily="49" charset="0"/>
                <a:cs typeface="Consolas" panose="020B0609020204030204" pitchFamily="49" charset="0"/>
              </a:rPr>
              <a:t>}"</a:t>
            </a:r>
          </a:p>
          <a:p>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    def </a:t>
            </a:r>
            <a:r>
              <a:rPr lang="en-GB" altLang="en-US" sz="1400" b="1" dirty="0">
                <a:solidFill>
                  <a:schemeClr val="accent2"/>
                </a:solidFill>
                <a:latin typeface="Consolas" panose="020B0609020204030204" pitchFamily="49" charset="0"/>
                <a:cs typeface="Consolas" panose="020B0609020204030204" pitchFamily="49" charset="0"/>
              </a:rPr>
              <a:t>__add__</a:t>
            </a:r>
            <a:r>
              <a:rPr lang="en-GB" altLang="en-US" sz="1400" dirty="0">
                <a:solidFill>
                  <a:schemeClr val="bg1"/>
                </a:solidFill>
                <a:latin typeface="Consolas" panose="020B0609020204030204" pitchFamily="49" charset="0"/>
                <a:cs typeface="Consolas" panose="020B0609020204030204" pitchFamily="49" charset="0"/>
              </a:rPr>
              <a:t>(self, other):</a:t>
            </a:r>
          </a:p>
          <a:p>
            <a:r>
              <a:rPr lang="en-GB" altLang="en-US" sz="1400" dirty="0">
                <a:solidFill>
                  <a:schemeClr val="bg1"/>
                </a:solidFill>
                <a:latin typeface="Consolas" panose="020B0609020204030204" pitchFamily="49" charset="0"/>
                <a:cs typeface="Consolas" panose="020B0609020204030204" pitchFamily="49" charset="0"/>
              </a:rPr>
              <a:t>        """Overload __add__ method to combine two tanks into a stronger one."""</a:t>
            </a:r>
          </a:p>
          <a:p>
            <a:r>
              <a:rPr lang="en-GB" altLang="en-US" sz="1400" dirty="0">
                <a:solidFill>
                  <a:schemeClr val="bg1"/>
                </a:solidFill>
                <a:latin typeface="Consolas" panose="020B0609020204030204" pitchFamily="49" charset="0"/>
                <a:cs typeface="Consolas" panose="020B0609020204030204" pitchFamily="49" charset="0"/>
              </a:rPr>
              <a:t>        if </a:t>
            </a:r>
            <a:r>
              <a:rPr lang="en-GB" altLang="en-US" sz="1400" dirty="0" err="1">
                <a:solidFill>
                  <a:schemeClr val="bg1"/>
                </a:solidFill>
                <a:latin typeface="Consolas" panose="020B0609020204030204" pitchFamily="49" charset="0"/>
                <a:cs typeface="Consolas" panose="020B0609020204030204" pitchFamily="49" charset="0"/>
              </a:rPr>
              <a:t>isinstance</a:t>
            </a:r>
            <a:r>
              <a:rPr lang="en-GB" altLang="en-US" sz="1400" dirty="0">
                <a:solidFill>
                  <a:schemeClr val="bg1"/>
                </a:solidFill>
                <a:latin typeface="Consolas" panose="020B0609020204030204" pitchFamily="49" charset="0"/>
                <a:cs typeface="Consolas" panose="020B0609020204030204" pitchFamily="49" charset="0"/>
              </a:rPr>
              <a:t>(other, Tank):</a:t>
            </a: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new_name</a:t>
            </a:r>
            <a:r>
              <a:rPr lang="en-GB" altLang="en-US" sz="1400" dirty="0">
                <a:solidFill>
                  <a:schemeClr val="bg1"/>
                </a:solidFill>
                <a:latin typeface="Consolas" panose="020B0609020204030204" pitchFamily="49" charset="0"/>
                <a:cs typeface="Consolas" panose="020B0609020204030204" pitchFamily="49" charset="0"/>
              </a:rPr>
              <a:t> = f"{</a:t>
            </a:r>
            <a:r>
              <a:rPr lang="en-GB" altLang="en-US" sz="1400" dirty="0" err="1">
                <a:solidFill>
                  <a:schemeClr val="bg1"/>
                </a:solidFill>
                <a:latin typeface="Consolas" panose="020B0609020204030204" pitchFamily="49" charset="0"/>
                <a:cs typeface="Consolas" panose="020B0609020204030204" pitchFamily="49" charset="0"/>
              </a:rPr>
              <a:t>self.model</a:t>
            </a:r>
            <a:r>
              <a:rPr lang="en-GB" altLang="en-US" sz="1400" dirty="0">
                <a:solidFill>
                  <a:schemeClr val="bg1"/>
                </a:solidFill>
                <a:latin typeface="Consolas" panose="020B0609020204030204" pitchFamily="49" charset="0"/>
                <a:cs typeface="Consolas" panose="020B0609020204030204" pitchFamily="49" charset="0"/>
              </a:rPr>
              <a:t>[0:5]}-{</a:t>
            </a:r>
            <a:r>
              <a:rPr lang="en-GB" altLang="en-US" sz="1400" dirty="0" err="1">
                <a:solidFill>
                  <a:schemeClr val="bg1"/>
                </a:solidFill>
                <a:latin typeface="Consolas" panose="020B0609020204030204" pitchFamily="49" charset="0"/>
                <a:cs typeface="Consolas" panose="020B0609020204030204" pitchFamily="49" charset="0"/>
              </a:rPr>
              <a:t>other.model</a:t>
            </a:r>
            <a:r>
              <a:rPr lang="en-GB" altLang="en-US" sz="1400" dirty="0">
                <a:solidFill>
                  <a:schemeClr val="bg1"/>
                </a:solidFill>
                <a:latin typeface="Consolas" panose="020B0609020204030204" pitchFamily="49" charset="0"/>
                <a:cs typeface="Consolas" panose="020B0609020204030204" pitchFamily="49" charset="0"/>
              </a:rPr>
              <a:t>[0:4]}s"</a:t>
            </a: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new_health</a:t>
            </a:r>
            <a:r>
              <a:rPr lang="en-GB" altLang="en-US" sz="1400" dirty="0">
                <a:solidFill>
                  <a:schemeClr val="bg1"/>
                </a:solidFill>
                <a:latin typeface="Consolas" panose="020B0609020204030204" pitchFamily="49" charset="0"/>
                <a:cs typeface="Consolas" panose="020B0609020204030204" pitchFamily="49" charset="0"/>
              </a:rPr>
              <a:t> = </a:t>
            </a:r>
            <a:r>
              <a:rPr lang="en-GB" altLang="en-US" sz="1400" dirty="0" err="1">
                <a:solidFill>
                  <a:schemeClr val="bg1"/>
                </a:solidFill>
                <a:latin typeface="Consolas" panose="020B0609020204030204" pitchFamily="49" charset="0"/>
                <a:cs typeface="Consolas" panose="020B0609020204030204" pitchFamily="49" charset="0"/>
              </a:rPr>
              <a:t>self._health</a:t>
            </a:r>
            <a:r>
              <a:rPr lang="en-GB" altLang="en-US" sz="1400" dirty="0">
                <a:solidFill>
                  <a:schemeClr val="bg1"/>
                </a:solidFill>
                <a:latin typeface="Consolas" panose="020B0609020204030204" pitchFamily="49" charset="0"/>
                <a:cs typeface="Consolas" panose="020B0609020204030204" pitchFamily="49" charset="0"/>
              </a:rPr>
              <a:t> + </a:t>
            </a:r>
            <a:r>
              <a:rPr lang="en-GB" altLang="en-US" sz="1400" dirty="0" err="1">
                <a:solidFill>
                  <a:schemeClr val="bg1"/>
                </a:solidFill>
                <a:latin typeface="Consolas" panose="020B0609020204030204" pitchFamily="49" charset="0"/>
                <a:cs typeface="Consolas" panose="020B0609020204030204" pitchFamily="49" charset="0"/>
              </a:rPr>
              <a:t>other._health</a:t>
            </a:r>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new_armour</a:t>
            </a:r>
            <a:r>
              <a:rPr lang="en-GB" altLang="en-US" sz="1400" dirty="0">
                <a:solidFill>
                  <a:schemeClr val="bg1"/>
                </a:solidFill>
                <a:latin typeface="Consolas" panose="020B0609020204030204" pitchFamily="49" charset="0"/>
                <a:cs typeface="Consolas" panose="020B0609020204030204" pitchFamily="49" charset="0"/>
              </a:rPr>
              <a:t> = </a:t>
            </a:r>
            <a:r>
              <a:rPr lang="en-GB" altLang="en-US" sz="1400" dirty="0" err="1">
                <a:solidFill>
                  <a:schemeClr val="bg1"/>
                </a:solidFill>
                <a:latin typeface="Consolas" panose="020B0609020204030204" pitchFamily="49" charset="0"/>
                <a:cs typeface="Consolas" panose="020B0609020204030204" pitchFamily="49" charset="0"/>
              </a:rPr>
              <a:t>self._armour</a:t>
            </a:r>
            <a:r>
              <a:rPr lang="en-GB" altLang="en-US" sz="1400" dirty="0">
                <a:solidFill>
                  <a:schemeClr val="bg1"/>
                </a:solidFill>
                <a:latin typeface="Consolas" panose="020B0609020204030204" pitchFamily="49" charset="0"/>
                <a:cs typeface="Consolas" panose="020B0609020204030204" pitchFamily="49" charset="0"/>
              </a:rPr>
              <a:t> + </a:t>
            </a:r>
            <a:r>
              <a:rPr lang="en-GB" altLang="en-US" sz="1400" dirty="0" err="1">
                <a:solidFill>
                  <a:schemeClr val="bg1"/>
                </a:solidFill>
                <a:latin typeface="Consolas" panose="020B0609020204030204" pitchFamily="49" charset="0"/>
                <a:cs typeface="Consolas" panose="020B0609020204030204" pitchFamily="49" charset="0"/>
              </a:rPr>
              <a:t>other._armour</a:t>
            </a:r>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            return Tank(</a:t>
            </a:r>
            <a:r>
              <a:rPr lang="en-GB" altLang="en-US" sz="1400" dirty="0" err="1">
                <a:solidFill>
                  <a:schemeClr val="bg1"/>
                </a:solidFill>
                <a:latin typeface="Consolas" panose="020B0609020204030204" pitchFamily="49" charset="0"/>
                <a:cs typeface="Consolas" panose="020B0609020204030204" pitchFamily="49" charset="0"/>
              </a:rPr>
              <a:t>new_name</a:t>
            </a:r>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new_health</a:t>
            </a:r>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new_armour</a:t>
            </a:r>
            <a:r>
              <a:rPr lang="en-GB" altLang="en-US" sz="1400" dirty="0">
                <a:solidFill>
                  <a:schemeClr val="bg1"/>
                </a:solidFill>
                <a:latin typeface="Consolas" panose="020B0609020204030204" pitchFamily="49" charset="0"/>
                <a:cs typeface="Consolas" panose="020B0609020204030204" pitchFamily="49" charset="0"/>
              </a:rPr>
              <a:t>)</a:t>
            </a:r>
          </a:p>
          <a:p>
            <a:r>
              <a:rPr lang="en-GB" altLang="en-US" sz="1400" dirty="0">
                <a:solidFill>
                  <a:schemeClr val="bg1"/>
                </a:solidFill>
                <a:latin typeface="Consolas" panose="020B0609020204030204" pitchFamily="49" charset="0"/>
                <a:cs typeface="Consolas" panose="020B0609020204030204" pitchFamily="49" charset="0"/>
              </a:rPr>
              <a:t>        raise </a:t>
            </a:r>
            <a:r>
              <a:rPr lang="en-GB" altLang="en-US" sz="1400" dirty="0" err="1">
                <a:solidFill>
                  <a:schemeClr val="bg1"/>
                </a:solidFill>
                <a:latin typeface="Consolas" panose="020B0609020204030204" pitchFamily="49" charset="0"/>
                <a:cs typeface="Consolas" panose="020B0609020204030204" pitchFamily="49" charset="0"/>
              </a:rPr>
              <a:t>TypeError</a:t>
            </a:r>
            <a:r>
              <a:rPr lang="en-GB" altLang="en-US" sz="1400" dirty="0">
                <a:solidFill>
                  <a:schemeClr val="bg1"/>
                </a:solidFill>
                <a:latin typeface="Consolas" panose="020B0609020204030204" pitchFamily="49" charset="0"/>
                <a:cs typeface="Consolas" panose="020B0609020204030204" pitchFamily="49" charset="0"/>
              </a:rPr>
              <a:t>("Can only add another Tank to a Tank!")</a:t>
            </a:r>
          </a:p>
          <a:p>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tank1 = Tank("Tiger", 100, 50)</a:t>
            </a:r>
          </a:p>
          <a:p>
            <a:r>
              <a:rPr lang="en-GB" altLang="en-US" sz="1400" dirty="0">
                <a:solidFill>
                  <a:schemeClr val="bg1"/>
                </a:solidFill>
                <a:latin typeface="Consolas" panose="020B0609020204030204" pitchFamily="49" charset="0"/>
                <a:cs typeface="Consolas" panose="020B0609020204030204" pitchFamily="49" charset="0"/>
              </a:rPr>
              <a:t>tank2 = Tank("Panther", 120, 60)</a:t>
            </a:r>
          </a:p>
          <a:p>
            <a:r>
              <a:rPr lang="en-GB" altLang="en-US" sz="1400" dirty="0">
                <a:solidFill>
                  <a:schemeClr val="bg1"/>
                </a:solidFill>
                <a:latin typeface="Consolas" panose="020B0609020204030204" pitchFamily="49" charset="0"/>
                <a:cs typeface="Consolas" panose="020B0609020204030204" pitchFamily="49" charset="0"/>
              </a:rPr>
              <a:t>print(</a:t>
            </a:r>
            <a:r>
              <a:rPr lang="en-GB" altLang="en-US" sz="1400" b="1" dirty="0">
                <a:solidFill>
                  <a:schemeClr val="accent1"/>
                </a:solidFill>
                <a:latin typeface="Consolas" panose="020B0609020204030204" pitchFamily="49" charset="0"/>
                <a:cs typeface="Consolas" panose="020B0609020204030204" pitchFamily="49" charset="0"/>
              </a:rPr>
              <a:t>tank1</a:t>
            </a:r>
            <a:r>
              <a:rPr lang="en-GB" altLang="en-US" sz="1400" dirty="0">
                <a:solidFill>
                  <a:schemeClr val="bg1"/>
                </a:solidFill>
                <a:latin typeface="Consolas" panose="020B0609020204030204" pitchFamily="49" charset="0"/>
                <a:cs typeface="Consolas" panose="020B0609020204030204" pitchFamily="49" charset="0"/>
              </a:rPr>
              <a:t>) </a:t>
            </a:r>
          </a:p>
          <a:p>
            <a:r>
              <a:rPr lang="en-GB" altLang="en-US" sz="1400" dirty="0">
                <a:solidFill>
                  <a:schemeClr val="bg1"/>
                </a:solidFill>
                <a:latin typeface="Consolas" panose="020B0609020204030204" pitchFamily="49" charset="0"/>
                <a:cs typeface="Consolas" panose="020B0609020204030204" pitchFamily="49" charset="0"/>
              </a:rPr>
              <a:t>print(</a:t>
            </a:r>
            <a:r>
              <a:rPr lang="en-GB" altLang="en-US" sz="1400" b="1" dirty="0">
                <a:solidFill>
                  <a:schemeClr val="accent1"/>
                </a:solidFill>
                <a:latin typeface="Consolas" panose="020B0609020204030204" pitchFamily="49" charset="0"/>
                <a:cs typeface="Consolas" panose="020B0609020204030204" pitchFamily="49" charset="0"/>
              </a:rPr>
              <a:t>tank2</a:t>
            </a:r>
            <a:r>
              <a:rPr lang="en-GB" altLang="en-US" sz="1400" dirty="0">
                <a:solidFill>
                  <a:schemeClr val="bg1"/>
                </a:solidFill>
                <a:latin typeface="Consolas" panose="020B0609020204030204" pitchFamily="49" charset="0"/>
                <a:cs typeface="Consolas" panose="020B0609020204030204" pitchFamily="49" charset="0"/>
              </a:rPr>
              <a:t>)</a:t>
            </a:r>
          </a:p>
          <a:p>
            <a:r>
              <a:rPr lang="en-GB" altLang="en-US" sz="1400" dirty="0">
                <a:solidFill>
                  <a:schemeClr val="bg1"/>
                </a:solidFill>
                <a:latin typeface="Consolas" panose="020B0609020204030204" pitchFamily="49" charset="0"/>
                <a:cs typeface="Consolas" panose="020B0609020204030204" pitchFamily="49" charset="0"/>
              </a:rPr>
              <a:t>print(</a:t>
            </a:r>
            <a:r>
              <a:rPr lang="en-GB" altLang="en-US" sz="1400" b="1" dirty="0">
                <a:solidFill>
                  <a:schemeClr val="accent2"/>
                </a:solidFill>
                <a:latin typeface="Consolas" panose="020B0609020204030204" pitchFamily="49" charset="0"/>
                <a:cs typeface="Consolas" panose="020B0609020204030204" pitchFamily="49" charset="0"/>
              </a:rPr>
              <a:t>tank1 + tank2</a:t>
            </a:r>
            <a:r>
              <a:rPr lang="en-GB" altLang="en-US" sz="1400" dirty="0">
                <a:solidFill>
                  <a:schemeClr val="bg1"/>
                </a:solidFill>
                <a:latin typeface="Consolas" panose="020B0609020204030204" pitchFamily="49" charset="0"/>
                <a:cs typeface="Consolas" panose="020B0609020204030204" pitchFamily="49" charset="0"/>
              </a:rPr>
              <a:t>)</a:t>
            </a:r>
          </a:p>
        </p:txBody>
      </p:sp>
      <p:sp>
        <p:nvSpPr>
          <p:cNvPr id="7" name="TextBox 6">
            <a:extLst>
              <a:ext uri="{FF2B5EF4-FFF2-40B4-BE49-F238E27FC236}">
                <a16:creationId xmlns:a16="http://schemas.microsoft.com/office/drawing/2014/main" id="{28BFA15C-3F84-B7E2-5E9A-FF0DF03D0ED1}"/>
              </a:ext>
            </a:extLst>
          </p:cNvPr>
          <p:cNvSpPr txBox="1"/>
          <p:nvPr/>
        </p:nvSpPr>
        <p:spPr>
          <a:xfrm>
            <a:off x="6612281" y="5833884"/>
            <a:ext cx="4777209" cy="923330"/>
          </a:xfrm>
          <a:prstGeom prst="rect">
            <a:avLst/>
          </a:prstGeom>
          <a:solidFill>
            <a:schemeClr val="bg1"/>
          </a:solidFill>
          <a:ln>
            <a:solidFill>
              <a:schemeClr val="tx1"/>
            </a:solidFill>
          </a:ln>
        </p:spPr>
        <p:txBody>
          <a:bodyPr wrap="square" rtlCol="0">
            <a:spAutoFit/>
          </a:bodyPr>
          <a:lstStyle/>
          <a:p>
            <a:r>
              <a:rPr lang="en-GB" dirty="0"/>
              <a:t>Tank Name: Tiger, Health: 100, Armor: 50</a:t>
            </a:r>
          </a:p>
          <a:p>
            <a:r>
              <a:rPr lang="en-GB" dirty="0"/>
              <a:t>Tank Name: Panther, Health: 120, Armor: 60</a:t>
            </a:r>
          </a:p>
          <a:p>
            <a:r>
              <a:rPr lang="en-GB" dirty="0"/>
              <a:t>Tank Name: </a:t>
            </a:r>
            <a:r>
              <a:rPr lang="en-GB" b="1" dirty="0"/>
              <a:t>Tiger-Pants</a:t>
            </a:r>
            <a:r>
              <a:rPr lang="en-GB" dirty="0"/>
              <a:t>, Health: 220, Armor: 110</a:t>
            </a:r>
          </a:p>
        </p:txBody>
      </p:sp>
      <p:pic>
        <p:nvPicPr>
          <p:cNvPr id="8" name="Picture 7" descr="A logo of a tiger&#10;&#10;Description automatically generated">
            <a:extLst>
              <a:ext uri="{FF2B5EF4-FFF2-40B4-BE49-F238E27FC236}">
                <a16:creationId xmlns:a16="http://schemas.microsoft.com/office/drawing/2014/main" id="{0CFF9DC1-85C4-40A1-2728-F2D92073011D}"/>
              </a:ext>
            </a:extLst>
          </p:cNvPr>
          <p:cNvPicPr>
            <a:picLocks noChangeAspect="1"/>
          </p:cNvPicPr>
          <p:nvPr/>
        </p:nvPicPr>
        <p:blipFill>
          <a:blip r:embed="rId3"/>
          <a:stretch>
            <a:fillRect/>
          </a:stretch>
        </p:blipFill>
        <p:spPr>
          <a:xfrm>
            <a:off x="10485248" y="5279597"/>
            <a:ext cx="904242" cy="514916"/>
          </a:xfrm>
          <a:prstGeom prst="rect">
            <a:avLst/>
          </a:prstGeom>
        </p:spPr>
      </p:pic>
    </p:spTree>
    <p:extLst>
      <p:ext uri="{BB962C8B-B14F-4D97-AF65-F5344CB8AC3E}">
        <p14:creationId xmlns:p14="http://schemas.microsoft.com/office/powerpoint/2010/main" val="1923808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42307-F8A4-77F6-BEDA-55EB38CF4E96}"/>
              </a:ext>
            </a:extLst>
          </p:cNvPr>
          <p:cNvSpPr>
            <a:spLocks noGrp="1"/>
          </p:cNvSpPr>
          <p:nvPr>
            <p:ph type="ctrTitle"/>
          </p:nvPr>
        </p:nvSpPr>
        <p:spPr/>
        <p:txBody>
          <a:bodyPr/>
          <a:lstStyle/>
          <a:p>
            <a:r>
              <a:rPr lang="en-GB" dirty="0"/>
              <a:t>Getter and Setter methods</a:t>
            </a:r>
          </a:p>
        </p:txBody>
      </p:sp>
      <p:sp>
        <p:nvSpPr>
          <p:cNvPr id="3" name="Text Placeholder 2">
            <a:extLst>
              <a:ext uri="{FF2B5EF4-FFF2-40B4-BE49-F238E27FC236}">
                <a16:creationId xmlns:a16="http://schemas.microsoft.com/office/drawing/2014/main" id="{83E188AE-5485-B6EE-F9AD-E0529DE24956}"/>
              </a:ext>
            </a:extLst>
          </p:cNvPr>
          <p:cNvSpPr>
            <a:spLocks noGrp="1"/>
          </p:cNvSpPr>
          <p:nvPr>
            <p:ph type="body" sz="quarter" idx="14"/>
          </p:nvPr>
        </p:nvSpPr>
        <p:spPr/>
        <p:txBody>
          <a:bodyPr/>
          <a:lstStyle/>
          <a:p>
            <a:r>
              <a:rPr lang="en-GB" b="1" dirty="0"/>
              <a:t>Why use Getter and Setter methods</a:t>
            </a:r>
          </a:p>
          <a:p>
            <a:pPr marL="285750" indent="-285750">
              <a:buFont typeface="Arial" panose="020B0604020202020204" pitchFamily="34" charset="0"/>
              <a:buChar char="•"/>
            </a:pPr>
            <a:r>
              <a:rPr lang="en-GB" dirty="0"/>
              <a:t>Control access to private attributes</a:t>
            </a:r>
          </a:p>
          <a:p>
            <a:pPr marL="285750" indent="-285750">
              <a:buFont typeface="Arial" panose="020B0604020202020204" pitchFamily="34" charset="0"/>
              <a:buChar char="•"/>
            </a:pPr>
            <a:r>
              <a:rPr lang="en-GB" dirty="0"/>
              <a:t>Encapsulate logic for getting and setting values</a:t>
            </a:r>
          </a:p>
          <a:p>
            <a:pPr marL="285750" indent="-285750">
              <a:buFont typeface="Arial" panose="020B0604020202020204" pitchFamily="34" charset="0"/>
              <a:buChar char="•"/>
            </a:pPr>
            <a:r>
              <a:rPr lang="en-GB" dirty="0"/>
              <a:t>Omitting the setter method means attribute is read-only</a:t>
            </a:r>
          </a:p>
          <a:p>
            <a:pPr marL="285750" indent="-285750">
              <a:buFont typeface="Arial" panose="020B0604020202020204" pitchFamily="34" charset="0"/>
              <a:buChar char="•"/>
            </a:pPr>
            <a:r>
              <a:rPr lang="en-GB" dirty="0"/>
              <a:t>Maintain data integrity and enforce validation</a:t>
            </a:r>
          </a:p>
          <a:p>
            <a:endParaRPr lang="en-GB" dirty="0"/>
          </a:p>
        </p:txBody>
      </p:sp>
      <p:sp>
        <p:nvSpPr>
          <p:cNvPr id="4" name="Slide Number Placeholder 3">
            <a:extLst>
              <a:ext uri="{FF2B5EF4-FFF2-40B4-BE49-F238E27FC236}">
                <a16:creationId xmlns:a16="http://schemas.microsoft.com/office/drawing/2014/main" id="{BE849DD9-DEC4-C8FA-FA60-6AD0FCB6B6EE}"/>
              </a:ext>
            </a:extLst>
          </p:cNvPr>
          <p:cNvSpPr>
            <a:spLocks noGrp="1"/>
          </p:cNvSpPr>
          <p:nvPr>
            <p:ph type="sldNum" sz="quarter" idx="12"/>
          </p:nvPr>
        </p:nvSpPr>
        <p:spPr/>
        <p:txBody>
          <a:bodyPr/>
          <a:lstStyle/>
          <a:p>
            <a:fld id="{F3469444-D02B-D446-9CF8-19DEDDE073D1}" type="slidenum">
              <a:rPr lang="en-US" smtClean="0"/>
              <a:pPr/>
              <a:t>17</a:t>
            </a:fld>
            <a:endParaRPr lang="en-US" dirty="0"/>
          </a:p>
        </p:txBody>
      </p:sp>
      <p:sp>
        <p:nvSpPr>
          <p:cNvPr id="5" name="Rectangle 4">
            <a:extLst>
              <a:ext uri="{FF2B5EF4-FFF2-40B4-BE49-F238E27FC236}">
                <a16:creationId xmlns:a16="http://schemas.microsoft.com/office/drawing/2014/main" id="{C9083AB3-6168-FF07-0848-F6C430673619}"/>
              </a:ext>
            </a:extLst>
          </p:cNvPr>
          <p:cNvSpPr>
            <a:spLocks noChangeArrowheads="1"/>
          </p:cNvSpPr>
          <p:nvPr/>
        </p:nvSpPr>
        <p:spPr bwMode="auto">
          <a:xfrm>
            <a:off x="1225871" y="3745602"/>
            <a:ext cx="4711941" cy="2693045"/>
          </a:xfrm>
          <a:prstGeom prst="rect">
            <a:avLst/>
          </a:prstGeom>
          <a:solidFill>
            <a:schemeClr val="tx1"/>
          </a:solidFill>
        </p:spPr>
        <p:txBody>
          <a:bodyPr wrap="square" rtlCol="0">
            <a:spAutoFit/>
          </a:bodyPr>
          <a:lstStyle/>
          <a:p>
            <a:r>
              <a:rPr lang="en-GB" altLang="en-US" sz="1300" dirty="0">
                <a:solidFill>
                  <a:schemeClr val="bg1"/>
                </a:solidFill>
                <a:latin typeface="Consolas" panose="020B0609020204030204" pitchFamily="49" charset="0"/>
                <a:cs typeface="Consolas" panose="020B0609020204030204" pitchFamily="49" charset="0"/>
              </a:rPr>
              <a:t>class Tank:   </a:t>
            </a:r>
          </a:p>
          <a:p>
            <a:r>
              <a:rPr lang="en-GB" altLang="en-US" sz="1300" dirty="0">
                <a:solidFill>
                  <a:schemeClr val="bg1"/>
                </a:solidFill>
                <a:latin typeface="Consolas" panose="020B0609020204030204" pitchFamily="49" charset="0"/>
                <a:cs typeface="Consolas" panose="020B0609020204030204" pitchFamily="49" charset="0"/>
              </a:rPr>
              <a:t>    def </a:t>
            </a:r>
            <a:r>
              <a:rPr lang="en-GB" altLang="en-US" sz="1300" b="1" dirty="0" err="1">
                <a:solidFill>
                  <a:schemeClr val="accent1"/>
                </a:solidFill>
                <a:latin typeface="Consolas" panose="020B0609020204030204" pitchFamily="49" charset="0"/>
                <a:cs typeface="Consolas" panose="020B0609020204030204" pitchFamily="49" charset="0"/>
              </a:rPr>
              <a:t>get_health</a:t>
            </a:r>
            <a:r>
              <a:rPr lang="en-GB" altLang="en-US" sz="1300" dirty="0">
                <a:solidFill>
                  <a:schemeClr val="bg1"/>
                </a:solidFill>
                <a:latin typeface="Consolas" panose="020B0609020204030204" pitchFamily="49" charset="0"/>
                <a:cs typeface="Consolas" panose="020B0609020204030204" pitchFamily="49" charset="0"/>
              </a:rPr>
              <a:t>(self):</a:t>
            </a:r>
          </a:p>
          <a:p>
            <a:r>
              <a:rPr lang="en-GB" altLang="en-US" sz="1300" dirty="0">
                <a:solidFill>
                  <a:schemeClr val="bg1"/>
                </a:solidFill>
                <a:latin typeface="Consolas" panose="020B0609020204030204" pitchFamily="49" charset="0"/>
                <a:cs typeface="Consolas" panose="020B0609020204030204" pitchFamily="49" charset="0"/>
              </a:rPr>
              <a:t>        return </a:t>
            </a:r>
            <a:r>
              <a:rPr lang="en-GB" altLang="en-US" sz="1300" dirty="0" err="1">
                <a:solidFill>
                  <a:schemeClr val="bg1"/>
                </a:solidFill>
                <a:latin typeface="Consolas" panose="020B0609020204030204" pitchFamily="49" charset="0"/>
                <a:cs typeface="Consolas" panose="020B0609020204030204" pitchFamily="49" charset="0"/>
              </a:rPr>
              <a:t>self._health</a:t>
            </a:r>
            <a:endParaRPr lang="en-GB" altLang="en-US" sz="1300" dirty="0">
              <a:solidFill>
                <a:schemeClr val="bg1"/>
              </a:solidFill>
              <a:latin typeface="Consolas" panose="020B0609020204030204" pitchFamily="49" charset="0"/>
              <a:cs typeface="Consolas" panose="020B0609020204030204" pitchFamily="49" charset="0"/>
            </a:endParaRPr>
          </a:p>
          <a:p>
            <a:r>
              <a:rPr lang="en-GB" altLang="en-US" sz="1300" dirty="0">
                <a:solidFill>
                  <a:schemeClr val="bg1"/>
                </a:solidFill>
                <a:latin typeface="Consolas" panose="020B0609020204030204" pitchFamily="49" charset="0"/>
                <a:cs typeface="Consolas" panose="020B0609020204030204" pitchFamily="49" charset="0"/>
              </a:rPr>
              <a:t>        </a:t>
            </a:r>
          </a:p>
          <a:p>
            <a:r>
              <a:rPr lang="en-GB" altLang="en-US" sz="1300" dirty="0">
                <a:solidFill>
                  <a:schemeClr val="bg1"/>
                </a:solidFill>
                <a:latin typeface="Consolas" panose="020B0609020204030204" pitchFamily="49" charset="0"/>
                <a:cs typeface="Consolas" panose="020B0609020204030204" pitchFamily="49" charset="0"/>
              </a:rPr>
              <a:t>    def </a:t>
            </a:r>
            <a:r>
              <a:rPr lang="en-GB" altLang="en-US" sz="1300" b="1" dirty="0" err="1">
                <a:solidFill>
                  <a:schemeClr val="accent2"/>
                </a:solidFill>
                <a:latin typeface="Consolas" panose="020B0609020204030204" pitchFamily="49" charset="0"/>
                <a:cs typeface="Consolas" panose="020B0609020204030204" pitchFamily="49" charset="0"/>
              </a:rPr>
              <a:t>set_health</a:t>
            </a:r>
            <a:r>
              <a:rPr lang="en-GB" altLang="en-US" sz="1300" dirty="0">
                <a:solidFill>
                  <a:schemeClr val="bg1"/>
                </a:solidFill>
                <a:latin typeface="Consolas" panose="020B0609020204030204" pitchFamily="49" charset="0"/>
                <a:cs typeface="Consolas" panose="020B0609020204030204" pitchFamily="49" charset="0"/>
              </a:rPr>
              <a:t>(self, </a:t>
            </a:r>
            <a:r>
              <a:rPr lang="en-GB" altLang="en-US" sz="1300" dirty="0" err="1">
                <a:solidFill>
                  <a:schemeClr val="bg1"/>
                </a:solidFill>
                <a:latin typeface="Consolas" panose="020B0609020204030204" pitchFamily="49" charset="0"/>
                <a:cs typeface="Consolas" panose="020B0609020204030204" pitchFamily="49" charset="0"/>
              </a:rPr>
              <a:t>new_health</a:t>
            </a:r>
            <a:r>
              <a:rPr lang="en-GB" altLang="en-US" sz="1300" dirty="0">
                <a:solidFill>
                  <a:schemeClr val="bg1"/>
                </a:solidFill>
                <a:latin typeface="Consolas" panose="020B0609020204030204" pitchFamily="49" charset="0"/>
                <a:cs typeface="Consolas" panose="020B0609020204030204" pitchFamily="49" charset="0"/>
              </a:rPr>
              <a:t>):</a:t>
            </a:r>
          </a:p>
          <a:p>
            <a:r>
              <a:rPr lang="en-GB" altLang="en-US" sz="1300" dirty="0">
                <a:solidFill>
                  <a:schemeClr val="bg1"/>
                </a:solidFill>
                <a:latin typeface="Consolas" panose="020B0609020204030204" pitchFamily="49" charset="0"/>
                <a:cs typeface="Consolas" panose="020B0609020204030204" pitchFamily="49" charset="0"/>
              </a:rPr>
              <a:t>        if </a:t>
            </a:r>
            <a:r>
              <a:rPr lang="en-GB" altLang="en-US" sz="1300" dirty="0" err="1">
                <a:solidFill>
                  <a:schemeClr val="bg1"/>
                </a:solidFill>
                <a:latin typeface="Consolas" panose="020B0609020204030204" pitchFamily="49" charset="0"/>
                <a:cs typeface="Consolas" panose="020B0609020204030204" pitchFamily="49" charset="0"/>
              </a:rPr>
              <a:t>new_health</a:t>
            </a:r>
            <a:r>
              <a:rPr lang="en-GB" altLang="en-US" sz="1300" dirty="0">
                <a:solidFill>
                  <a:schemeClr val="bg1"/>
                </a:solidFill>
                <a:latin typeface="Consolas" panose="020B0609020204030204" pitchFamily="49" charset="0"/>
                <a:cs typeface="Consolas" panose="020B0609020204030204" pitchFamily="49" charset="0"/>
              </a:rPr>
              <a:t> &lt; 0:</a:t>
            </a:r>
          </a:p>
          <a:p>
            <a:r>
              <a:rPr lang="en-GB" altLang="en-US" sz="1300" dirty="0">
                <a:solidFill>
                  <a:schemeClr val="bg1"/>
                </a:solidFill>
                <a:latin typeface="Consolas" panose="020B0609020204030204" pitchFamily="49" charset="0"/>
                <a:cs typeface="Consolas" panose="020B0609020204030204" pitchFamily="49" charset="0"/>
              </a:rPr>
              <a:t>            </a:t>
            </a:r>
            <a:r>
              <a:rPr lang="en-GB" altLang="en-US" sz="1300" dirty="0" err="1">
                <a:solidFill>
                  <a:schemeClr val="bg1"/>
                </a:solidFill>
                <a:latin typeface="Consolas" panose="020B0609020204030204" pitchFamily="49" charset="0"/>
                <a:cs typeface="Consolas" panose="020B0609020204030204" pitchFamily="49" charset="0"/>
              </a:rPr>
              <a:t>self._health</a:t>
            </a:r>
            <a:r>
              <a:rPr lang="en-GB" altLang="en-US" sz="1300" dirty="0">
                <a:solidFill>
                  <a:schemeClr val="bg1"/>
                </a:solidFill>
                <a:latin typeface="Consolas" panose="020B0609020204030204" pitchFamily="49" charset="0"/>
                <a:cs typeface="Consolas" panose="020B0609020204030204" pitchFamily="49" charset="0"/>
              </a:rPr>
              <a:t> = 0</a:t>
            </a:r>
          </a:p>
          <a:p>
            <a:r>
              <a:rPr lang="en-GB" altLang="en-US" sz="1300" dirty="0">
                <a:solidFill>
                  <a:schemeClr val="bg1"/>
                </a:solidFill>
                <a:latin typeface="Consolas" panose="020B0609020204030204" pitchFamily="49" charset="0"/>
                <a:cs typeface="Consolas" panose="020B0609020204030204" pitchFamily="49" charset="0"/>
              </a:rPr>
              <a:t>        else:</a:t>
            </a:r>
          </a:p>
          <a:p>
            <a:r>
              <a:rPr lang="en-GB" altLang="en-US" sz="1300" dirty="0">
                <a:solidFill>
                  <a:schemeClr val="bg1"/>
                </a:solidFill>
                <a:latin typeface="Consolas" panose="020B0609020204030204" pitchFamily="49" charset="0"/>
                <a:cs typeface="Consolas" panose="020B0609020204030204" pitchFamily="49" charset="0"/>
              </a:rPr>
              <a:t>            </a:t>
            </a:r>
            <a:r>
              <a:rPr lang="en-GB" altLang="en-US" sz="1300" dirty="0" err="1">
                <a:solidFill>
                  <a:schemeClr val="bg1"/>
                </a:solidFill>
                <a:latin typeface="Consolas" panose="020B0609020204030204" pitchFamily="49" charset="0"/>
                <a:cs typeface="Consolas" panose="020B0609020204030204" pitchFamily="49" charset="0"/>
              </a:rPr>
              <a:t>self._health</a:t>
            </a:r>
            <a:r>
              <a:rPr lang="en-GB" altLang="en-US" sz="1300" dirty="0">
                <a:solidFill>
                  <a:schemeClr val="bg1"/>
                </a:solidFill>
                <a:latin typeface="Consolas" panose="020B0609020204030204" pitchFamily="49" charset="0"/>
                <a:cs typeface="Consolas" panose="020B0609020204030204" pitchFamily="49" charset="0"/>
              </a:rPr>
              <a:t> = </a:t>
            </a:r>
            <a:r>
              <a:rPr lang="en-GB" altLang="en-US" sz="1300" dirty="0" err="1">
                <a:solidFill>
                  <a:schemeClr val="bg1"/>
                </a:solidFill>
                <a:latin typeface="Consolas" panose="020B0609020204030204" pitchFamily="49" charset="0"/>
                <a:cs typeface="Consolas" panose="020B0609020204030204" pitchFamily="49" charset="0"/>
              </a:rPr>
              <a:t>new_health</a:t>
            </a:r>
            <a:endParaRPr lang="en-GB" altLang="en-US" sz="1300" dirty="0">
              <a:solidFill>
                <a:schemeClr val="bg1"/>
              </a:solidFill>
              <a:latin typeface="Consolas" panose="020B0609020204030204" pitchFamily="49" charset="0"/>
              <a:cs typeface="Consolas" panose="020B0609020204030204" pitchFamily="49" charset="0"/>
            </a:endParaRPr>
          </a:p>
          <a:p>
            <a:endParaRPr lang="en-GB" altLang="en-US" sz="1300" dirty="0">
              <a:solidFill>
                <a:schemeClr val="bg1"/>
              </a:solidFill>
              <a:latin typeface="Consolas" panose="020B0609020204030204" pitchFamily="49" charset="0"/>
              <a:cs typeface="Consolas" panose="020B0609020204030204" pitchFamily="49" charset="0"/>
            </a:endParaRPr>
          </a:p>
          <a:p>
            <a:r>
              <a:rPr lang="en-GB" altLang="en-US" sz="1300" dirty="0">
                <a:solidFill>
                  <a:schemeClr val="bg1"/>
                </a:solidFill>
                <a:latin typeface="Consolas" panose="020B0609020204030204" pitchFamily="49" charset="0"/>
                <a:cs typeface="Consolas" panose="020B0609020204030204" pitchFamily="49" charset="0"/>
              </a:rPr>
              <a:t>tank = Tank("German", "Panther")</a:t>
            </a:r>
          </a:p>
          <a:p>
            <a:r>
              <a:rPr lang="en-GB" altLang="en-US" sz="1300" dirty="0" err="1">
                <a:solidFill>
                  <a:schemeClr val="bg1"/>
                </a:solidFill>
                <a:latin typeface="Consolas" panose="020B0609020204030204" pitchFamily="49" charset="0"/>
                <a:cs typeface="Consolas" panose="020B0609020204030204" pitchFamily="49" charset="0"/>
              </a:rPr>
              <a:t>tank.</a:t>
            </a:r>
            <a:r>
              <a:rPr lang="en-GB" altLang="en-US" sz="1300" b="1" dirty="0" err="1">
                <a:solidFill>
                  <a:schemeClr val="accent2"/>
                </a:solidFill>
                <a:latin typeface="Consolas" panose="020B0609020204030204" pitchFamily="49" charset="0"/>
                <a:cs typeface="Consolas" panose="020B0609020204030204" pitchFamily="49" charset="0"/>
              </a:rPr>
              <a:t>set_health</a:t>
            </a:r>
            <a:r>
              <a:rPr lang="en-GB" altLang="en-US" sz="1300" b="1" dirty="0">
                <a:solidFill>
                  <a:schemeClr val="accent2"/>
                </a:solidFill>
                <a:latin typeface="Consolas" panose="020B0609020204030204" pitchFamily="49" charset="0"/>
                <a:cs typeface="Consolas" panose="020B0609020204030204" pitchFamily="49" charset="0"/>
              </a:rPr>
              <a:t>(90)</a:t>
            </a:r>
          </a:p>
          <a:p>
            <a:r>
              <a:rPr lang="en-GB" altLang="en-US" sz="1300" dirty="0">
                <a:solidFill>
                  <a:schemeClr val="bg1"/>
                </a:solidFill>
                <a:latin typeface="Consolas" panose="020B0609020204030204" pitchFamily="49" charset="0"/>
                <a:cs typeface="Consolas" panose="020B0609020204030204" pitchFamily="49" charset="0"/>
              </a:rPr>
              <a:t>print("Health of tank = {</a:t>
            </a:r>
            <a:r>
              <a:rPr lang="en-GB" altLang="en-US" sz="1300" dirty="0" err="1">
                <a:solidFill>
                  <a:schemeClr val="bg1"/>
                </a:solidFill>
                <a:latin typeface="Consolas" panose="020B0609020204030204" pitchFamily="49" charset="0"/>
                <a:cs typeface="Consolas" panose="020B0609020204030204" pitchFamily="49" charset="0"/>
              </a:rPr>
              <a:t>tank.</a:t>
            </a:r>
            <a:r>
              <a:rPr lang="en-GB" altLang="en-US" sz="1300" b="1" dirty="0" err="1">
                <a:solidFill>
                  <a:schemeClr val="accent1"/>
                </a:solidFill>
                <a:latin typeface="Consolas" panose="020B0609020204030204" pitchFamily="49" charset="0"/>
                <a:cs typeface="Consolas" panose="020B0609020204030204" pitchFamily="49" charset="0"/>
              </a:rPr>
              <a:t>get_health</a:t>
            </a:r>
            <a:r>
              <a:rPr lang="en-GB" altLang="en-US" sz="1300" b="1" dirty="0">
                <a:solidFill>
                  <a:schemeClr val="accent1"/>
                </a:solidFill>
                <a:latin typeface="Consolas" panose="020B0609020204030204" pitchFamily="49" charset="0"/>
                <a:cs typeface="Consolas" panose="020B0609020204030204" pitchFamily="49" charset="0"/>
              </a:rPr>
              <a:t>()</a:t>
            </a:r>
            <a:r>
              <a:rPr lang="en-GB" altLang="en-US" sz="1300" dirty="0">
                <a:solidFill>
                  <a:schemeClr val="bg1"/>
                </a:solidFill>
                <a:latin typeface="Consolas" panose="020B0609020204030204" pitchFamily="49" charset="0"/>
                <a:cs typeface="Consolas" panose="020B0609020204030204" pitchFamily="49" charset="0"/>
              </a:rPr>
              <a:t>}")</a:t>
            </a:r>
          </a:p>
        </p:txBody>
      </p:sp>
      <p:sp>
        <p:nvSpPr>
          <p:cNvPr id="6" name="Text Box 6">
            <a:extLst>
              <a:ext uri="{FF2B5EF4-FFF2-40B4-BE49-F238E27FC236}">
                <a16:creationId xmlns:a16="http://schemas.microsoft.com/office/drawing/2014/main" id="{EB403E3E-283E-96EF-B7D5-83B3DF68704A}"/>
              </a:ext>
            </a:extLst>
          </p:cNvPr>
          <p:cNvSpPr txBox="1">
            <a:spLocks noChangeArrowheads="1"/>
          </p:cNvSpPr>
          <p:nvPr/>
        </p:nvSpPr>
        <p:spPr bwMode="auto">
          <a:xfrm>
            <a:off x="4142579" y="3745602"/>
            <a:ext cx="1795233" cy="58477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latin typeface="+mn-lt"/>
              </a:rPr>
              <a:t>additional methods </a:t>
            </a:r>
          </a:p>
          <a:p>
            <a:r>
              <a:rPr lang="en-GB" sz="1600" dirty="0">
                <a:latin typeface="+mn-lt"/>
              </a:rPr>
              <a:t>for class</a:t>
            </a:r>
          </a:p>
        </p:txBody>
      </p:sp>
      <p:sp>
        <p:nvSpPr>
          <p:cNvPr id="7" name="Rectangle 6">
            <a:extLst>
              <a:ext uri="{FF2B5EF4-FFF2-40B4-BE49-F238E27FC236}">
                <a16:creationId xmlns:a16="http://schemas.microsoft.com/office/drawing/2014/main" id="{448CCAC5-E0C2-D005-FACB-25A4A6C20E99}"/>
              </a:ext>
            </a:extLst>
          </p:cNvPr>
          <p:cNvSpPr>
            <a:spLocks noChangeArrowheads="1"/>
          </p:cNvSpPr>
          <p:nvPr/>
        </p:nvSpPr>
        <p:spPr bwMode="auto">
          <a:xfrm>
            <a:off x="6131255" y="5687875"/>
            <a:ext cx="4711941" cy="738664"/>
          </a:xfrm>
          <a:prstGeom prst="rect">
            <a:avLst/>
          </a:prstGeom>
          <a:solidFill>
            <a:schemeClr val="tx1"/>
          </a:solidFill>
        </p:spPr>
        <p:txBody>
          <a:bodyPr wrap="square" rtlCol="0">
            <a:spAutoFit/>
          </a:bodyPr>
          <a:lstStyle/>
          <a:p>
            <a:r>
              <a:rPr lang="en-GB" altLang="en-US" sz="1400" dirty="0">
                <a:solidFill>
                  <a:schemeClr val="bg1"/>
                </a:solidFill>
                <a:latin typeface="Consolas" panose="020B0609020204030204" pitchFamily="49" charset="0"/>
                <a:cs typeface="Consolas" panose="020B0609020204030204" pitchFamily="49" charset="0"/>
              </a:rPr>
              <a:t>tank = Tank("German", "Panther")</a:t>
            </a:r>
          </a:p>
          <a:p>
            <a:r>
              <a:rPr lang="en-GB" altLang="en-US" sz="1400" dirty="0" err="1">
                <a:solidFill>
                  <a:schemeClr val="bg1"/>
                </a:solidFill>
                <a:latin typeface="Consolas" panose="020B0609020204030204" pitchFamily="49" charset="0"/>
                <a:cs typeface="Consolas" panose="020B0609020204030204" pitchFamily="49" charset="0"/>
              </a:rPr>
              <a:t>tank._health</a:t>
            </a:r>
            <a:r>
              <a:rPr lang="en-GB" altLang="en-US" sz="1400" dirty="0">
                <a:solidFill>
                  <a:schemeClr val="bg1"/>
                </a:solidFill>
                <a:latin typeface="Consolas" panose="020B0609020204030204" pitchFamily="49" charset="0"/>
                <a:cs typeface="Consolas" panose="020B0609020204030204" pitchFamily="49" charset="0"/>
              </a:rPr>
              <a:t> = 666</a:t>
            </a:r>
          </a:p>
          <a:p>
            <a:r>
              <a:rPr lang="en-GB" altLang="en-US" sz="1400" dirty="0">
                <a:solidFill>
                  <a:schemeClr val="bg1"/>
                </a:solidFill>
                <a:latin typeface="Consolas" panose="020B0609020204030204" pitchFamily="49" charset="0"/>
                <a:cs typeface="Consolas" panose="020B0609020204030204" pitchFamily="49" charset="0"/>
              </a:rPr>
              <a:t>print(</a:t>
            </a:r>
            <a:r>
              <a:rPr lang="en-GB" altLang="en-US" sz="1400" dirty="0" err="1">
                <a:solidFill>
                  <a:schemeClr val="bg1"/>
                </a:solidFill>
                <a:latin typeface="Consolas" panose="020B0609020204030204" pitchFamily="49" charset="0"/>
                <a:cs typeface="Consolas" panose="020B0609020204030204" pitchFamily="49" charset="0"/>
              </a:rPr>
              <a:t>f"Health</a:t>
            </a:r>
            <a:r>
              <a:rPr lang="en-GB" altLang="en-US" sz="1400" dirty="0">
                <a:solidFill>
                  <a:schemeClr val="bg1"/>
                </a:solidFill>
                <a:latin typeface="Consolas" panose="020B0609020204030204" pitchFamily="49" charset="0"/>
                <a:cs typeface="Consolas" panose="020B0609020204030204" pitchFamily="49" charset="0"/>
              </a:rPr>
              <a:t> of tank = {</a:t>
            </a:r>
            <a:r>
              <a:rPr lang="en-GB" altLang="en-US" sz="1400" dirty="0" err="1">
                <a:solidFill>
                  <a:schemeClr val="bg1"/>
                </a:solidFill>
                <a:latin typeface="Consolas" panose="020B0609020204030204" pitchFamily="49" charset="0"/>
                <a:cs typeface="Consolas" panose="020B0609020204030204" pitchFamily="49" charset="0"/>
              </a:rPr>
              <a:t>tank._health</a:t>
            </a:r>
            <a:r>
              <a:rPr lang="en-GB" altLang="en-US" sz="1400" dirty="0">
                <a:solidFill>
                  <a:schemeClr val="bg1"/>
                </a:solidFill>
                <a:latin typeface="Consolas" panose="020B0609020204030204" pitchFamily="49" charset="0"/>
                <a:cs typeface="Consolas" panose="020B0609020204030204" pitchFamily="49" charset="0"/>
              </a:rPr>
              <a:t>}")</a:t>
            </a:r>
          </a:p>
        </p:txBody>
      </p:sp>
      <p:pic>
        <p:nvPicPr>
          <p:cNvPr id="8" name="Picture 7" descr="A green check mark on a black background&#10;&#10;Description automatically generated">
            <a:extLst>
              <a:ext uri="{FF2B5EF4-FFF2-40B4-BE49-F238E27FC236}">
                <a16:creationId xmlns:a16="http://schemas.microsoft.com/office/drawing/2014/main" id="{8EE8F17D-4507-3FF5-0769-86965393A685}"/>
              </a:ext>
            </a:extLst>
          </p:cNvPr>
          <p:cNvPicPr>
            <a:picLocks noChangeAspect="1"/>
          </p:cNvPicPr>
          <p:nvPr/>
        </p:nvPicPr>
        <p:blipFill>
          <a:blip r:embed="rId3"/>
          <a:stretch>
            <a:fillRect/>
          </a:stretch>
        </p:blipFill>
        <p:spPr>
          <a:xfrm>
            <a:off x="5277610" y="5415972"/>
            <a:ext cx="818390" cy="941834"/>
          </a:xfrm>
          <a:prstGeom prst="rect">
            <a:avLst/>
          </a:prstGeom>
        </p:spPr>
      </p:pic>
      <p:pic>
        <p:nvPicPr>
          <p:cNvPr id="9" name="Picture 8" descr="A red x on a black background&#10;&#10;Description automatically generated">
            <a:extLst>
              <a:ext uri="{FF2B5EF4-FFF2-40B4-BE49-F238E27FC236}">
                <a16:creationId xmlns:a16="http://schemas.microsoft.com/office/drawing/2014/main" id="{1FBC7C92-FC8C-8003-3425-5E0DA58FF1ED}"/>
              </a:ext>
            </a:extLst>
          </p:cNvPr>
          <p:cNvPicPr>
            <a:picLocks noChangeAspect="1"/>
          </p:cNvPicPr>
          <p:nvPr/>
        </p:nvPicPr>
        <p:blipFill>
          <a:blip r:embed="rId4"/>
          <a:stretch>
            <a:fillRect/>
          </a:stretch>
        </p:blipFill>
        <p:spPr>
          <a:xfrm>
            <a:off x="10216319" y="5641996"/>
            <a:ext cx="932690" cy="635509"/>
          </a:xfrm>
          <a:prstGeom prst="rect">
            <a:avLst/>
          </a:prstGeom>
        </p:spPr>
      </p:pic>
      <p:sp>
        <p:nvSpPr>
          <p:cNvPr id="10" name="Text Box 6">
            <a:extLst>
              <a:ext uri="{FF2B5EF4-FFF2-40B4-BE49-F238E27FC236}">
                <a16:creationId xmlns:a16="http://schemas.microsoft.com/office/drawing/2014/main" id="{65D283F0-AA80-EF48-2A81-FB643B1CFB34}"/>
              </a:ext>
            </a:extLst>
          </p:cNvPr>
          <p:cNvSpPr txBox="1">
            <a:spLocks noChangeArrowheads="1"/>
          </p:cNvSpPr>
          <p:nvPr/>
        </p:nvSpPr>
        <p:spPr bwMode="auto">
          <a:xfrm>
            <a:off x="6131255" y="5274702"/>
            <a:ext cx="3621756" cy="338554"/>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lgn="ctr"/>
            <a:r>
              <a:rPr lang="en-GB" sz="1600" dirty="0">
                <a:latin typeface="+mn-lt"/>
              </a:rPr>
              <a:t>Do NOT access private attributes directly!</a:t>
            </a:r>
          </a:p>
        </p:txBody>
      </p:sp>
      <p:sp>
        <p:nvSpPr>
          <p:cNvPr id="11" name="TextBox 10">
            <a:extLst>
              <a:ext uri="{FF2B5EF4-FFF2-40B4-BE49-F238E27FC236}">
                <a16:creationId xmlns:a16="http://schemas.microsoft.com/office/drawing/2014/main" id="{EC056533-8EBD-1400-97B5-D1589EA12D76}"/>
              </a:ext>
            </a:extLst>
          </p:cNvPr>
          <p:cNvSpPr txBox="1"/>
          <p:nvPr/>
        </p:nvSpPr>
        <p:spPr>
          <a:xfrm>
            <a:off x="8681536" y="6436169"/>
            <a:ext cx="2158670" cy="369332"/>
          </a:xfrm>
          <a:prstGeom prst="rect">
            <a:avLst/>
          </a:prstGeom>
          <a:solidFill>
            <a:schemeClr val="bg1"/>
          </a:solidFill>
          <a:ln>
            <a:solidFill>
              <a:schemeClr val="tx1"/>
            </a:solidFill>
          </a:ln>
        </p:spPr>
        <p:txBody>
          <a:bodyPr wrap="square" rtlCol="0">
            <a:spAutoFit/>
          </a:bodyPr>
          <a:lstStyle/>
          <a:p>
            <a:r>
              <a:rPr lang="en-GB" dirty="0"/>
              <a:t>Health of tank = 666</a:t>
            </a:r>
          </a:p>
        </p:txBody>
      </p:sp>
      <p:sp>
        <p:nvSpPr>
          <p:cNvPr id="12" name="TextBox 11">
            <a:extLst>
              <a:ext uri="{FF2B5EF4-FFF2-40B4-BE49-F238E27FC236}">
                <a16:creationId xmlns:a16="http://schemas.microsoft.com/office/drawing/2014/main" id="{7E1D5376-08A4-14C7-23BA-63B3883A43DC}"/>
              </a:ext>
            </a:extLst>
          </p:cNvPr>
          <p:cNvSpPr txBox="1"/>
          <p:nvPr/>
        </p:nvSpPr>
        <p:spPr>
          <a:xfrm>
            <a:off x="3962400" y="6454740"/>
            <a:ext cx="1975412" cy="369332"/>
          </a:xfrm>
          <a:prstGeom prst="rect">
            <a:avLst/>
          </a:prstGeom>
          <a:solidFill>
            <a:schemeClr val="bg1"/>
          </a:solidFill>
          <a:ln>
            <a:solidFill>
              <a:schemeClr val="tx1"/>
            </a:solidFill>
          </a:ln>
        </p:spPr>
        <p:txBody>
          <a:bodyPr wrap="square" rtlCol="0">
            <a:spAutoFit/>
          </a:bodyPr>
          <a:lstStyle/>
          <a:p>
            <a:r>
              <a:rPr lang="en-GB" dirty="0"/>
              <a:t>Health of tank = 90</a:t>
            </a:r>
          </a:p>
        </p:txBody>
      </p:sp>
    </p:spTree>
    <p:extLst>
      <p:ext uri="{BB962C8B-B14F-4D97-AF65-F5344CB8AC3E}">
        <p14:creationId xmlns:p14="http://schemas.microsoft.com/office/powerpoint/2010/main" val="1116177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497A9-2B30-AA91-6AE0-68F0D19D1C2A}"/>
              </a:ext>
            </a:extLst>
          </p:cNvPr>
          <p:cNvSpPr>
            <a:spLocks noGrp="1"/>
          </p:cNvSpPr>
          <p:nvPr>
            <p:ph type="ctrTitle"/>
          </p:nvPr>
        </p:nvSpPr>
        <p:spPr/>
        <p:txBody>
          <a:bodyPr/>
          <a:lstStyle/>
          <a:p>
            <a:r>
              <a:rPr lang="en-GB" dirty="0"/>
              <a:t>Properties</a:t>
            </a:r>
          </a:p>
        </p:txBody>
      </p:sp>
      <p:sp>
        <p:nvSpPr>
          <p:cNvPr id="3" name="Text Placeholder 2">
            <a:extLst>
              <a:ext uri="{FF2B5EF4-FFF2-40B4-BE49-F238E27FC236}">
                <a16:creationId xmlns:a16="http://schemas.microsoft.com/office/drawing/2014/main" id="{48CB181F-86B6-CA80-60F4-A0228DC71B6B}"/>
              </a:ext>
            </a:extLst>
          </p:cNvPr>
          <p:cNvSpPr>
            <a:spLocks noGrp="1"/>
          </p:cNvSpPr>
          <p:nvPr>
            <p:ph type="body" sz="quarter" idx="13"/>
          </p:nvPr>
        </p:nvSpPr>
        <p:spPr>
          <a:xfrm>
            <a:off x="443922" y="1733108"/>
            <a:ext cx="7104958" cy="4348715"/>
          </a:xfrm>
        </p:spPr>
        <p:txBody>
          <a:bodyPr/>
          <a:lstStyle/>
          <a:p>
            <a:r>
              <a:rPr lang="en-GB" b="1" dirty="0"/>
              <a:t>What is property()?</a:t>
            </a:r>
          </a:p>
          <a:p>
            <a:pPr marL="285750" indent="-285750">
              <a:buFont typeface="Arial" panose="020B0604020202020204" pitchFamily="34" charset="0"/>
              <a:buChar char="•"/>
            </a:pPr>
            <a:r>
              <a:rPr lang="en-GB" dirty="0"/>
              <a:t>A built-in function for defining getters, setters, </a:t>
            </a:r>
            <a:r>
              <a:rPr lang="en-GB" dirty="0" err="1"/>
              <a:t>deleters</a:t>
            </a:r>
            <a:r>
              <a:rPr lang="en-GB" dirty="0"/>
              <a:t> and docstrings.</a:t>
            </a:r>
          </a:p>
          <a:p>
            <a:pPr marL="285750" indent="-285750">
              <a:buFont typeface="Arial" panose="020B0604020202020204" pitchFamily="34" charset="0"/>
              <a:buChar char="•"/>
            </a:pPr>
            <a:r>
              <a:rPr lang="en-GB" dirty="0"/>
              <a:t>Provides control over attribute access with methods.</a:t>
            </a:r>
          </a:p>
          <a:p>
            <a:endParaRPr lang="en-GB" dirty="0"/>
          </a:p>
        </p:txBody>
      </p:sp>
      <p:sp>
        <p:nvSpPr>
          <p:cNvPr id="5" name="Slide Number Placeholder 4">
            <a:extLst>
              <a:ext uri="{FF2B5EF4-FFF2-40B4-BE49-F238E27FC236}">
                <a16:creationId xmlns:a16="http://schemas.microsoft.com/office/drawing/2014/main" id="{7F42E646-A527-6757-BDCA-C673CAF12566}"/>
              </a:ext>
            </a:extLst>
          </p:cNvPr>
          <p:cNvSpPr>
            <a:spLocks noGrp="1"/>
          </p:cNvSpPr>
          <p:nvPr>
            <p:ph type="sldNum" sz="quarter" idx="12"/>
          </p:nvPr>
        </p:nvSpPr>
        <p:spPr/>
        <p:txBody>
          <a:bodyPr/>
          <a:lstStyle/>
          <a:p>
            <a:fld id="{F3469444-D02B-D446-9CF8-19DEDDE073D1}" type="slidenum">
              <a:rPr lang="en-US" smtClean="0"/>
              <a:pPr/>
              <a:t>18</a:t>
            </a:fld>
            <a:endParaRPr lang="en-US" dirty="0"/>
          </a:p>
        </p:txBody>
      </p:sp>
      <p:sp>
        <p:nvSpPr>
          <p:cNvPr id="7" name="Rectangle 6">
            <a:extLst>
              <a:ext uri="{FF2B5EF4-FFF2-40B4-BE49-F238E27FC236}">
                <a16:creationId xmlns:a16="http://schemas.microsoft.com/office/drawing/2014/main" id="{8C9EAA9C-12E0-8D72-EC85-C2D0FF45C793}"/>
              </a:ext>
            </a:extLst>
          </p:cNvPr>
          <p:cNvSpPr>
            <a:spLocks noChangeArrowheads="1"/>
          </p:cNvSpPr>
          <p:nvPr/>
        </p:nvSpPr>
        <p:spPr bwMode="auto">
          <a:xfrm>
            <a:off x="809183" y="3408280"/>
            <a:ext cx="8556330" cy="3323987"/>
          </a:xfrm>
          <a:prstGeom prst="rect">
            <a:avLst/>
          </a:prstGeom>
          <a:solidFill>
            <a:schemeClr val="tx1"/>
          </a:solidFill>
        </p:spPr>
        <p:txBody>
          <a:bodyPr wrap="square" rtlCol="0">
            <a:spAutoFit/>
          </a:bodyPr>
          <a:lstStyle/>
          <a:p>
            <a:r>
              <a:rPr lang="en-GB" altLang="en-US" sz="1400" dirty="0">
                <a:solidFill>
                  <a:schemeClr val="bg1"/>
                </a:solidFill>
                <a:latin typeface="Consolas" panose="020B0609020204030204" pitchFamily="49" charset="0"/>
                <a:cs typeface="Consolas" panose="020B0609020204030204" pitchFamily="49" charset="0"/>
              </a:rPr>
              <a:t>class Tank:   </a:t>
            </a:r>
          </a:p>
          <a:p>
            <a:r>
              <a:rPr lang="en-GB" altLang="en-US" sz="1400" dirty="0">
                <a:solidFill>
                  <a:schemeClr val="bg1"/>
                </a:solidFill>
                <a:latin typeface="Consolas" panose="020B0609020204030204" pitchFamily="49" charset="0"/>
                <a:cs typeface="Consolas" panose="020B0609020204030204" pitchFamily="49" charset="0"/>
              </a:rPr>
              <a:t>    def </a:t>
            </a:r>
            <a:r>
              <a:rPr lang="en-GB" altLang="en-US" sz="1400" dirty="0" err="1">
                <a:solidFill>
                  <a:schemeClr val="bg1"/>
                </a:solidFill>
                <a:latin typeface="Consolas" panose="020B0609020204030204" pitchFamily="49" charset="0"/>
                <a:cs typeface="Consolas" panose="020B0609020204030204" pitchFamily="49" charset="0"/>
              </a:rPr>
              <a:t>get_health</a:t>
            </a:r>
            <a:r>
              <a:rPr lang="en-GB" altLang="en-US" sz="1400" dirty="0">
                <a:solidFill>
                  <a:schemeClr val="bg1"/>
                </a:solidFill>
                <a:latin typeface="Consolas" panose="020B0609020204030204" pitchFamily="49" charset="0"/>
                <a:cs typeface="Consolas" panose="020B0609020204030204" pitchFamily="49" charset="0"/>
              </a:rPr>
              <a:t>(self):</a:t>
            </a:r>
          </a:p>
          <a:p>
            <a:r>
              <a:rPr lang="en-GB" altLang="en-US" sz="1400" dirty="0">
                <a:solidFill>
                  <a:schemeClr val="bg1"/>
                </a:solidFill>
                <a:latin typeface="Consolas" panose="020B0609020204030204" pitchFamily="49" charset="0"/>
                <a:cs typeface="Consolas" panose="020B0609020204030204" pitchFamily="49" charset="0"/>
              </a:rPr>
              <a:t>        # same code as previous slide</a:t>
            </a:r>
          </a:p>
          <a:p>
            <a:r>
              <a:rPr lang="en-GB" altLang="en-US" sz="1400" dirty="0">
                <a:solidFill>
                  <a:schemeClr val="bg1"/>
                </a:solidFill>
                <a:latin typeface="Consolas" panose="020B0609020204030204" pitchFamily="49" charset="0"/>
                <a:cs typeface="Consolas" panose="020B0609020204030204" pitchFamily="49" charset="0"/>
              </a:rPr>
              <a:t>        </a:t>
            </a:r>
          </a:p>
          <a:p>
            <a:r>
              <a:rPr lang="en-GB" altLang="en-US" sz="1400" dirty="0">
                <a:solidFill>
                  <a:schemeClr val="bg1"/>
                </a:solidFill>
                <a:latin typeface="Consolas" panose="020B0609020204030204" pitchFamily="49" charset="0"/>
                <a:cs typeface="Consolas" panose="020B0609020204030204" pitchFamily="49" charset="0"/>
              </a:rPr>
              <a:t>    def </a:t>
            </a:r>
            <a:r>
              <a:rPr lang="en-GB" altLang="en-US" sz="1400" dirty="0" err="1">
                <a:solidFill>
                  <a:schemeClr val="bg1"/>
                </a:solidFill>
                <a:latin typeface="Consolas" panose="020B0609020204030204" pitchFamily="49" charset="0"/>
                <a:cs typeface="Consolas" panose="020B0609020204030204" pitchFamily="49" charset="0"/>
              </a:rPr>
              <a:t>set_health</a:t>
            </a:r>
            <a:r>
              <a:rPr lang="en-GB" altLang="en-US" sz="1400" dirty="0">
                <a:solidFill>
                  <a:schemeClr val="bg1"/>
                </a:solidFill>
                <a:latin typeface="Consolas" panose="020B0609020204030204" pitchFamily="49" charset="0"/>
                <a:cs typeface="Consolas" panose="020B0609020204030204" pitchFamily="49" charset="0"/>
              </a:rPr>
              <a:t>(self, </a:t>
            </a:r>
            <a:r>
              <a:rPr lang="en-GB" altLang="en-US" sz="1400" dirty="0" err="1">
                <a:solidFill>
                  <a:schemeClr val="bg1"/>
                </a:solidFill>
                <a:latin typeface="Consolas" panose="020B0609020204030204" pitchFamily="49" charset="0"/>
                <a:cs typeface="Consolas" panose="020B0609020204030204" pitchFamily="49" charset="0"/>
              </a:rPr>
              <a:t>new_health</a:t>
            </a:r>
            <a:r>
              <a:rPr lang="en-GB" altLang="en-US" sz="1400" dirty="0">
                <a:solidFill>
                  <a:schemeClr val="bg1"/>
                </a:solidFill>
                <a:latin typeface="Consolas" panose="020B0609020204030204" pitchFamily="49" charset="0"/>
                <a:cs typeface="Consolas" panose="020B0609020204030204" pitchFamily="49" charset="0"/>
              </a:rPr>
              <a:t>):</a:t>
            </a:r>
          </a:p>
          <a:p>
            <a:r>
              <a:rPr lang="en-GB" altLang="en-US" sz="1400" dirty="0">
                <a:solidFill>
                  <a:schemeClr val="bg1"/>
                </a:solidFill>
                <a:latin typeface="Consolas" panose="020B0609020204030204" pitchFamily="49" charset="0"/>
                <a:cs typeface="Consolas" panose="020B0609020204030204" pitchFamily="49" charset="0"/>
              </a:rPr>
              <a:t>        # Same code as previous slide</a:t>
            </a:r>
          </a:p>
          <a:p>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    def </a:t>
            </a:r>
            <a:r>
              <a:rPr lang="en-GB" altLang="en-US" sz="1400" dirty="0" err="1">
                <a:solidFill>
                  <a:schemeClr val="bg1"/>
                </a:solidFill>
                <a:latin typeface="Consolas" panose="020B0609020204030204" pitchFamily="49" charset="0"/>
                <a:cs typeface="Consolas" panose="020B0609020204030204" pitchFamily="49" charset="0"/>
              </a:rPr>
              <a:t>del_health</a:t>
            </a:r>
            <a:r>
              <a:rPr lang="en-GB" altLang="en-US" sz="1400" dirty="0">
                <a:solidFill>
                  <a:schemeClr val="bg1"/>
                </a:solidFill>
                <a:latin typeface="Consolas" panose="020B0609020204030204" pitchFamily="49" charset="0"/>
                <a:cs typeface="Consolas" panose="020B0609020204030204" pitchFamily="49" charset="0"/>
              </a:rPr>
              <a:t>(self):</a:t>
            </a: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self._health</a:t>
            </a:r>
            <a:r>
              <a:rPr lang="en-GB" altLang="en-US" sz="1400" dirty="0">
                <a:solidFill>
                  <a:schemeClr val="bg1"/>
                </a:solidFill>
                <a:latin typeface="Consolas" panose="020B0609020204030204" pitchFamily="49" charset="0"/>
                <a:cs typeface="Consolas" panose="020B0609020204030204" pitchFamily="49" charset="0"/>
              </a:rPr>
              <a:t> = None</a:t>
            </a:r>
          </a:p>
          <a:p>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b="1" dirty="0" err="1">
                <a:solidFill>
                  <a:schemeClr val="accent5"/>
                </a:solidFill>
                <a:latin typeface="Consolas" panose="020B0609020204030204" pitchFamily="49" charset="0"/>
                <a:cs typeface="Consolas" panose="020B0609020204030204" pitchFamily="49" charset="0"/>
              </a:rPr>
              <a:t>tank_health</a:t>
            </a:r>
            <a:r>
              <a:rPr lang="en-GB" altLang="en-US" sz="1400" b="1" dirty="0">
                <a:solidFill>
                  <a:schemeClr val="accent5"/>
                </a:solidFill>
                <a:latin typeface="Consolas" panose="020B0609020204030204" pitchFamily="49" charset="0"/>
                <a:cs typeface="Consolas" panose="020B0609020204030204" pitchFamily="49" charset="0"/>
              </a:rPr>
              <a:t> </a:t>
            </a:r>
            <a:r>
              <a:rPr lang="en-GB" altLang="en-US" sz="1400" dirty="0">
                <a:solidFill>
                  <a:schemeClr val="bg1"/>
                </a:solidFill>
                <a:latin typeface="Consolas" panose="020B0609020204030204" pitchFamily="49" charset="0"/>
                <a:cs typeface="Consolas" panose="020B0609020204030204" pitchFamily="49" charset="0"/>
              </a:rPr>
              <a:t>= property(</a:t>
            </a:r>
            <a:r>
              <a:rPr lang="en-GB" altLang="en-US" sz="1400" b="1" dirty="0" err="1">
                <a:solidFill>
                  <a:schemeClr val="accent1"/>
                </a:solidFill>
                <a:latin typeface="Consolas" panose="020B0609020204030204" pitchFamily="49" charset="0"/>
                <a:cs typeface="Consolas" panose="020B0609020204030204" pitchFamily="49" charset="0"/>
              </a:rPr>
              <a:t>get_health</a:t>
            </a:r>
            <a:r>
              <a:rPr lang="en-GB" altLang="en-US" sz="1400" dirty="0">
                <a:solidFill>
                  <a:schemeClr val="bg1"/>
                </a:solidFill>
                <a:latin typeface="Consolas" panose="020B0609020204030204" pitchFamily="49" charset="0"/>
                <a:cs typeface="Consolas" panose="020B0609020204030204" pitchFamily="49" charset="0"/>
              </a:rPr>
              <a:t>, </a:t>
            </a:r>
            <a:r>
              <a:rPr lang="en-GB" altLang="en-US" sz="1400" b="1" dirty="0" err="1">
                <a:solidFill>
                  <a:schemeClr val="accent2"/>
                </a:solidFill>
                <a:latin typeface="Consolas" panose="020B0609020204030204" pitchFamily="49" charset="0"/>
                <a:cs typeface="Consolas" panose="020B0609020204030204" pitchFamily="49" charset="0"/>
              </a:rPr>
              <a:t>set_health</a:t>
            </a:r>
            <a:r>
              <a:rPr lang="en-GB" altLang="en-US" sz="1400" dirty="0">
                <a:solidFill>
                  <a:schemeClr val="bg1"/>
                </a:solidFill>
                <a:latin typeface="Consolas" panose="020B0609020204030204" pitchFamily="49" charset="0"/>
                <a:cs typeface="Consolas" panose="020B0609020204030204" pitchFamily="49" charset="0"/>
              </a:rPr>
              <a:t>, </a:t>
            </a:r>
            <a:r>
              <a:rPr lang="en-GB" altLang="en-US" sz="1400" b="1" dirty="0" err="1">
                <a:solidFill>
                  <a:schemeClr val="accent3"/>
                </a:solidFill>
                <a:latin typeface="Consolas" panose="020B0609020204030204" pitchFamily="49" charset="0"/>
                <a:cs typeface="Consolas" panose="020B0609020204030204" pitchFamily="49" charset="0"/>
              </a:rPr>
              <a:t>del_health</a:t>
            </a:r>
            <a:r>
              <a:rPr lang="en-GB" altLang="en-US" sz="1400" dirty="0">
                <a:solidFill>
                  <a:schemeClr val="bg1"/>
                </a:solidFill>
                <a:latin typeface="Consolas" panose="020B0609020204030204" pitchFamily="49" charset="0"/>
                <a:cs typeface="Consolas" panose="020B0609020204030204" pitchFamily="49" charset="0"/>
              </a:rPr>
              <a:t>, </a:t>
            </a:r>
            <a:r>
              <a:rPr lang="en-GB" altLang="en-US" sz="1400" b="1" dirty="0">
                <a:solidFill>
                  <a:schemeClr val="accent4"/>
                </a:solidFill>
                <a:latin typeface="Consolas" panose="020B0609020204030204" pitchFamily="49" charset="0"/>
                <a:cs typeface="Consolas" panose="020B0609020204030204" pitchFamily="49" charset="0"/>
              </a:rPr>
              <a:t>"Health of the Tank"</a:t>
            </a:r>
            <a:r>
              <a:rPr lang="en-GB" altLang="en-US" sz="1400" dirty="0">
                <a:solidFill>
                  <a:schemeClr val="bg1"/>
                </a:solidFill>
                <a:latin typeface="Consolas" panose="020B0609020204030204" pitchFamily="49" charset="0"/>
                <a:cs typeface="Consolas" panose="020B0609020204030204" pitchFamily="49" charset="0"/>
              </a:rPr>
              <a:t>)</a:t>
            </a:r>
          </a:p>
          <a:p>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tank = Tank("German", "Panther")</a:t>
            </a:r>
          </a:p>
          <a:p>
            <a:r>
              <a:rPr lang="en-GB" altLang="en-US" sz="1400" dirty="0" err="1">
                <a:solidFill>
                  <a:schemeClr val="bg2"/>
                </a:solidFill>
                <a:latin typeface="Consolas" panose="020B0609020204030204" pitchFamily="49" charset="0"/>
                <a:cs typeface="Consolas" panose="020B0609020204030204" pitchFamily="49" charset="0"/>
              </a:rPr>
              <a:t>tank.</a:t>
            </a:r>
            <a:r>
              <a:rPr lang="en-GB" altLang="en-US" sz="1400" b="1" dirty="0" err="1">
                <a:solidFill>
                  <a:schemeClr val="accent5"/>
                </a:solidFill>
                <a:latin typeface="Consolas" panose="020B0609020204030204" pitchFamily="49" charset="0"/>
                <a:cs typeface="Consolas" panose="020B0609020204030204" pitchFamily="49" charset="0"/>
              </a:rPr>
              <a:t>tank_health</a:t>
            </a:r>
            <a:r>
              <a:rPr lang="en-GB" altLang="en-US" sz="1400" dirty="0">
                <a:solidFill>
                  <a:schemeClr val="bg2"/>
                </a:solidFill>
                <a:latin typeface="Consolas" panose="020B0609020204030204" pitchFamily="49" charset="0"/>
                <a:cs typeface="Consolas" panose="020B0609020204030204" pitchFamily="49" charset="0"/>
              </a:rPr>
              <a:t> = 90</a:t>
            </a:r>
          </a:p>
          <a:p>
            <a:r>
              <a:rPr lang="en-GB" altLang="en-US" sz="1400" dirty="0">
                <a:solidFill>
                  <a:schemeClr val="bg2"/>
                </a:solidFill>
                <a:latin typeface="Consolas" panose="020B0609020204030204" pitchFamily="49" charset="0"/>
                <a:cs typeface="Consolas" panose="020B0609020204030204" pitchFamily="49" charset="0"/>
              </a:rPr>
              <a:t>print("Health of tank = {</a:t>
            </a:r>
            <a:r>
              <a:rPr lang="en-GB" altLang="en-US" sz="1400" dirty="0" err="1">
                <a:solidFill>
                  <a:schemeClr val="bg2"/>
                </a:solidFill>
                <a:latin typeface="Consolas" panose="020B0609020204030204" pitchFamily="49" charset="0"/>
                <a:cs typeface="Consolas" panose="020B0609020204030204" pitchFamily="49" charset="0"/>
              </a:rPr>
              <a:t>tank.</a:t>
            </a:r>
            <a:r>
              <a:rPr lang="en-GB" altLang="en-US" sz="1400" b="1" dirty="0" err="1">
                <a:solidFill>
                  <a:schemeClr val="accent5"/>
                </a:solidFill>
                <a:latin typeface="Consolas" panose="020B0609020204030204" pitchFamily="49" charset="0"/>
                <a:cs typeface="Consolas" panose="020B0609020204030204" pitchFamily="49" charset="0"/>
              </a:rPr>
              <a:t>tank_health</a:t>
            </a:r>
            <a:r>
              <a:rPr lang="en-GB" altLang="en-US" sz="1400" dirty="0">
                <a:solidFill>
                  <a:schemeClr val="bg2"/>
                </a:solidFill>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1C11F48A-C2A7-BCF8-7291-A4929C007D0C}"/>
              </a:ext>
            </a:extLst>
          </p:cNvPr>
          <p:cNvSpPr txBox="1"/>
          <p:nvPr/>
        </p:nvSpPr>
        <p:spPr>
          <a:xfrm>
            <a:off x="809183" y="2907560"/>
            <a:ext cx="5532574" cy="369332"/>
          </a:xfrm>
          <a:prstGeom prst="rect">
            <a:avLst/>
          </a:prstGeom>
          <a:solidFill>
            <a:schemeClr val="bg2">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defRPr/>
            </a:pPr>
            <a:r>
              <a:rPr lang="en-GB" dirty="0">
                <a:cs typeface="Courier New" panose="02070309020205020404" pitchFamily="49" charset="0"/>
              </a:rPr>
              <a:t>property(</a:t>
            </a:r>
            <a:r>
              <a:rPr lang="en-GB" b="1" dirty="0">
                <a:solidFill>
                  <a:schemeClr val="accent1"/>
                </a:solidFill>
                <a:cs typeface="Courier New" panose="02070309020205020404" pitchFamily="49" charset="0"/>
              </a:rPr>
              <a:t>fget</a:t>
            </a:r>
            <a:r>
              <a:rPr lang="en-GB" dirty="0">
                <a:cs typeface="Courier New" panose="02070309020205020404" pitchFamily="49" charset="0"/>
              </a:rPr>
              <a:t>=None, </a:t>
            </a:r>
            <a:r>
              <a:rPr lang="en-GB" b="1" dirty="0">
                <a:solidFill>
                  <a:schemeClr val="accent2"/>
                </a:solidFill>
                <a:cs typeface="Courier New" panose="02070309020205020404" pitchFamily="49" charset="0"/>
              </a:rPr>
              <a:t>fset</a:t>
            </a:r>
            <a:r>
              <a:rPr lang="en-GB" dirty="0">
                <a:cs typeface="Courier New" panose="02070309020205020404" pitchFamily="49" charset="0"/>
              </a:rPr>
              <a:t>=None,  </a:t>
            </a:r>
            <a:r>
              <a:rPr lang="en-GB" b="1" dirty="0">
                <a:solidFill>
                  <a:schemeClr val="accent3"/>
                </a:solidFill>
                <a:cs typeface="Courier New" panose="02070309020205020404" pitchFamily="49" charset="0"/>
              </a:rPr>
              <a:t>fdel</a:t>
            </a:r>
            <a:r>
              <a:rPr lang="en-GB" dirty="0">
                <a:cs typeface="Courier New" panose="02070309020205020404" pitchFamily="49" charset="0"/>
              </a:rPr>
              <a:t>=None,  </a:t>
            </a:r>
            <a:r>
              <a:rPr lang="en-GB" b="1" dirty="0">
                <a:solidFill>
                  <a:schemeClr val="accent4"/>
                </a:solidFill>
                <a:cs typeface="Courier New" panose="02070309020205020404" pitchFamily="49" charset="0"/>
              </a:rPr>
              <a:t>doc</a:t>
            </a:r>
            <a:r>
              <a:rPr lang="en-GB" dirty="0">
                <a:cs typeface="Courier New" panose="02070309020205020404" pitchFamily="49" charset="0"/>
              </a:rPr>
              <a:t>=None) </a:t>
            </a:r>
          </a:p>
        </p:txBody>
      </p:sp>
    </p:spTree>
    <p:extLst>
      <p:ext uri="{BB962C8B-B14F-4D97-AF65-F5344CB8AC3E}">
        <p14:creationId xmlns:p14="http://schemas.microsoft.com/office/powerpoint/2010/main" val="3601583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66943-487A-5065-0C19-986AACBCC0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6C7945-4931-EEDD-57BC-10ED3F69D77A}"/>
              </a:ext>
            </a:extLst>
          </p:cNvPr>
          <p:cNvSpPr>
            <a:spLocks noGrp="1"/>
          </p:cNvSpPr>
          <p:nvPr>
            <p:ph type="ctrTitle"/>
          </p:nvPr>
        </p:nvSpPr>
        <p:spPr/>
        <p:txBody>
          <a:bodyPr/>
          <a:lstStyle/>
          <a:p>
            <a:r>
              <a:rPr lang="en-GB" dirty="0"/>
              <a:t>Properties and Decorators</a:t>
            </a:r>
          </a:p>
        </p:txBody>
      </p:sp>
      <p:sp>
        <p:nvSpPr>
          <p:cNvPr id="3" name="Text Placeholder 2">
            <a:extLst>
              <a:ext uri="{FF2B5EF4-FFF2-40B4-BE49-F238E27FC236}">
                <a16:creationId xmlns:a16="http://schemas.microsoft.com/office/drawing/2014/main" id="{D674793C-0BCD-DF06-946E-A7D4972E3041}"/>
              </a:ext>
            </a:extLst>
          </p:cNvPr>
          <p:cNvSpPr>
            <a:spLocks noGrp="1"/>
          </p:cNvSpPr>
          <p:nvPr>
            <p:ph type="body" sz="quarter" idx="13"/>
          </p:nvPr>
        </p:nvSpPr>
        <p:spPr>
          <a:xfrm>
            <a:off x="443922" y="1733108"/>
            <a:ext cx="7104958" cy="4348715"/>
          </a:xfrm>
        </p:spPr>
        <p:txBody>
          <a:bodyPr/>
          <a:lstStyle/>
          <a:p>
            <a:r>
              <a:rPr lang="en-GB" b="1" dirty="0"/>
              <a:t>What is @property?</a:t>
            </a:r>
          </a:p>
          <a:p>
            <a:pPr marL="285750" indent="-285750">
              <a:buFont typeface="Arial" panose="020B0604020202020204" pitchFamily="34" charset="0"/>
              <a:buChar char="•"/>
            </a:pPr>
            <a:r>
              <a:rPr lang="en-GB" dirty="0"/>
              <a:t>A decorator is a function name prefixed with @</a:t>
            </a:r>
          </a:p>
          <a:p>
            <a:pPr marL="285750" indent="-285750">
              <a:buFont typeface="Arial" panose="020B0604020202020204" pitchFamily="34" charset="0"/>
              <a:buChar char="•"/>
            </a:pPr>
            <a:r>
              <a:rPr lang="en-GB" dirty="0"/>
              <a:t>Allows attribute-like access to methods</a:t>
            </a:r>
          </a:p>
          <a:p>
            <a:pPr marL="285750" indent="-285750">
              <a:buFont typeface="Arial" panose="020B0604020202020204" pitchFamily="34" charset="0"/>
              <a:buChar char="•"/>
            </a:pPr>
            <a:r>
              <a:rPr lang="en-GB" dirty="0"/>
              <a:t>Simplifies getter, setter and </a:t>
            </a:r>
            <a:r>
              <a:rPr lang="en-GB" dirty="0" err="1"/>
              <a:t>deleter</a:t>
            </a:r>
            <a:r>
              <a:rPr lang="en-GB" dirty="0"/>
              <a:t> methods</a:t>
            </a:r>
          </a:p>
          <a:p>
            <a:r>
              <a:rPr lang="en-GB" b="1" dirty="0"/>
              <a:t>Decorators are syntactic sugar, but commonly used:</a:t>
            </a:r>
          </a:p>
          <a:p>
            <a:pPr marL="285750" indent="-285750">
              <a:buFont typeface="Arial" panose="020B0604020202020204" pitchFamily="34" charset="0"/>
              <a:buChar char="•"/>
            </a:pPr>
            <a:r>
              <a:rPr lang="en-GB" dirty="0"/>
              <a:t>Built-in property() is usually called using a decorator.</a:t>
            </a:r>
          </a:p>
          <a:p>
            <a:endParaRPr lang="en-GB" b="1" dirty="0"/>
          </a:p>
        </p:txBody>
      </p:sp>
      <p:sp>
        <p:nvSpPr>
          <p:cNvPr id="5" name="Slide Number Placeholder 4">
            <a:extLst>
              <a:ext uri="{FF2B5EF4-FFF2-40B4-BE49-F238E27FC236}">
                <a16:creationId xmlns:a16="http://schemas.microsoft.com/office/drawing/2014/main" id="{7F203F91-EE22-2516-CF18-5BC602E272B9}"/>
              </a:ext>
            </a:extLst>
          </p:cNvPr>
          <p:cNvSpPr>
            <a:spLocks noGrp="1"/>
          </p:cNvSpPr>
          <p:nvPr>
            <p:ph type="sldNum" sz="quarter" idx="12"/>
          </p:nvPr>
        </p:nvSpPr>
        <p:spPr/>
        <p:txBody>
          <a:bodyPr/>
          <a:lstStyle/>
          <a:p>
            <a:fld id="{F3469444-D02B-D446-9CF8-19DEDDE073D1}" type="slidenum">
              <a:rPr lang="en-US" smtClean="0"/>
              <a:pPr/>
              <a:t>19</a:t>
            </a:fld>
            <a:endParaRPr lang="en-US" dirty="0"/>
          </a:p>
        </p:txBody>
      </p:sp>
      <p:sp>
        <p:nvSpPr>
          <p:cNvPr id="7" name="Rectangle 6">
            <a:extLst>
              <a:ext uri="{FF2B5EF4-FFF2-40B4-BE49-F238E27FC236}">
                <a16:creationId xmlns:a16="http://schemas.microsoft.com/office/drawing/2014/main" id="{1CE1F915-455F-A47C-2ED7-8AFCABF88FFC}"/>
              </a:ext>
            </a:extLst>
          </p:cNvPr>
          <p:cNvSpPr>
            <a:spLocks noChangeArrowheads="1"/>
          </p:cNvSpPr>
          <p:nvPr/>
        </p:nvSpPr>
        <p:spPr bwMode="auto">
          <a:xfrm>
            <a:off x="1249022" y="4119204"/>
            <a:ext cx="4237378" cy="2462213"/>
          </a:xfrm>
          <a:prstGeom prst="rect">
            <a:avLst/>
          </a:prstGeom>
          <a:solidFill>
            <a:schemeClr val="tx1"/>
          </a:solidFill>
        </p:spPr>
        <p:txBody>
          <a:bodyPr wrap="square" rtlCol="0">
            <a:spAutoFit/>
          </a:bodyPr>
          <a:lstStyle/>
          <a:p>
            <a:r>
              <a:rPr lang="en-GB" altLang="en-US" sz="1400" dirty="0">
                <a:solidFill>
                  <a:schemeClr val="bg1"/>
                </a:solidFill>
                <a:latin typeface="Consolas" panose="020B0609020204030204" pitchFamily="49" charset="0"/>
                <a:cs typeface="Consolas" panose="020B0609020204030204" pitchFamily="49" charset="0"/>
              </a:rPr>
              <a:t>class Tank:   </a:t>
            </a:r>
          </a:p>
          <a:p>
            <a:r>
              <a:rPr lang="en-GB" altLang="en-US" sz="1400" dirty="0">
                <a:solidFill>
                  <a:srgbClr val="FFFF00"/>
                </a:solidFill>
                <a:latin typeface="Consolas" panose="020B0609020204030204" pitchFamily="49" charset="0"/>
                <a:cs typeface="Consolas" panose="020B0609020204030204" pitchFamily="49" charset="0"/>
              </a:rPr>
              <a:t>    @property</a:t>
            </a:r>
          </a:p>
          <a:p>
            <a:r>
              <a:rPr lang="en-GB" altLang="en-US" sz="1400" dirty="0">
                <a:solidFill>
                  <a:schemeClr val="bg1"/>
                </a:solidFill>
                <a:latin typeface="Consolas" panose="020B0609020204030204" pitchFamily="49" charset="0"/>
                <a:cs typeface="Consolas" panose="020B0609020204030204" pitchFamily="49" charset="0"/>
              </a:rPr>
              <a:t>    def </a:t>
            </a:r>
            <a:r>
              <a:rPr lang="en-GB" altLang="en-US" sz="1400" b="1" dirty="0" err="1">
                <a:solidFill>
                  <a:schemeClr val="accent5"/>
                </a:solidFill>
                <a:latin typeface="Consolas" panose="020B0609020204030204" pitchFamily="49" charset="0"/>
                <a:cs typeface="Consolas" panose="020B0609020204030204" pitchFamily="49" charset="0"/>
              </a:rPr>
              <a:t>tank_health</a:t>
            </a:r>
            <a:r>
              <a:rPr lang="en-GB" altLang="en-US" sz="1400" dirty="0">
                <a:solidFill>
                  <a:schemeClr val="bg1"/>
                </a:solidFill>
                <a:latin typeface="Consolas" panose="020B0609020204030204" pitchFamily="49" charset="0"/>
                <a:cs typeface="Consolas" panose="020B0609020204030204" pitchFamily="49" charset="0"/>
              </a:rPr>
              <a:t>(self):</a:t>
            </a:r>
          </a:p>
          <a:p>
            <a:r>
              <a:rPr lang="en-GB" altLang="en-US" sz="1400" dirty="0">
                <a:solidFill>
                  <a:schemeClr val="bg1"/>
                </a:solidFill>
                <a:latin typeface="Consolas" panose="020B0609020204030204" pitchFamily="49" charset="0"/>
                <a:cs typeface="Consolas" panose="020B0609020204030204" pitchFamily="49" charset="0"/>
              </a:rPr>
              <a:t>        return </a:t>
            </a:r>
            <a:r>
              <a:rPr lang="en-GB" altLang="en-US" sz="1400" dirty="0" err="1">
                <a:solidFill>
                  <a:schemeClr val="bg1"/>
                </a:solidFill>
                <a:latin typeface="Consolas" panose="020B0609020204030204" pitchFamily="49" charset="0"/>
                <a:cs typeface="Consolas" panose="020B0609020204030204" pitchFamily="49" charset="0"/>
              </a:rPr>
              <a:t>self._health</a:t>
            </a:r>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        </a:t>
            </a: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b="1" dirty="0">
                <a:solidFill>
                  <a:schemeClr val="accent5"/>
                </a:solidFill>
                <a:latin typeface="Consolas" panose="020B0609020204030204" pitchFamily="49" charset="0"/>
                <a:cs typeface="Consolas" panose="020B0609020204030204" pitchFamily="49" charset="0"/>
              </a:rPr>
              <a:t>@tank_health</a:t>
            </a:r>
            <a:r>
              <a:rPr lang="en-GB" altLang="en-US" sz="1400" dirty="0">
                <a:solidFill>
                  <a:schemeClr val="bg1"/>
                </a:solidFill>
                <a:latin typeface="Consolas" panose="020B0609020204030204" pitchFamily="49" charset="0"/>
                <a:cs typeface="Consolas" panose="020B0609020204030204" pitchFamily="49" charset="0"/>
              </a:rPr>
              <a:t>.setter</a:t>
            </a:r>
          </a:p>
          <a:p>
            <a:r>
              <a:rPr lang="en-GB" altLang="en-US" sz="1400" dirty="0">
                <a:solidFill>
                  <a:schemeClr val="bg1"/>
                </a:solidFill>
                <a:latin typeface="Consolas" panose="020B0609020204030204" pitchFamily="49" charset="0"/>
                <a:cs typeface="Consolas" panose="020B0609020204030204" pitchFamily="49" charset="0"/>
              </a:rPr>
              <a:t>    def </a:t>
            </a:r>
            <a:r>
              <a:rPr lang="en-GB" altLang="en-US" sz="1400" b="1" dirty="0" err="1">
                <a:solidFill>
                  <a:schemeClr val="accent5"/>
                </a:solidFill>
                <a:latin typeface="Consolas" panose="020B0609020204030204" pitchFamily="49" charset="0"/>
                <a:cs typeface="Consolas" panose="020B0609020204030204" pitchFamily="49" charset="0"/>
              </a:rPr>
              <a:t>tank_health</a:t>
            </a:r>
            <a:r>
              <a:rPr lang="en-GB" altLang="en-US" sz="1400" dirty="0">
                <a:solidFill>
                  <a:schemeClr val="bg1"/>
                </a:solidFill>
                <a:latin typeface="Consolas" panose="020B0609020204030204" pitchFamily="49" charset="0"/>
                <a:cs typeface="Consolas" panose="020B0609020204030204" pitchFamily="49" charset="0"/>
              </a:rPr>
              <a:t>(self, </a:t>
            </a:r>
            <a:r>
              <a:rPr lang="en-GB" altLang="en-US" sz="1400" dirty="0" err="1">
                <a:solidFill>
                  <a:schemeClr val="bg1"/>
                </a:solidFill>
                <a:latin typeface="Consolas" panose="020B0609020204030204" pitchFamily="49" charset="0"/>
                <a:cs typeface="Consolas" panose="020B0609020204030204" pitchFamily="49" charset="0"/>
              </a:rPr>
              <a:t>new_health</a:t>
            </a:r>
            <a:r>
              <a:rPr lang="en-GB" altLang="en-US" sz="1400" dirty="0">
                <a:solidFill>
                  <a:schemeClr val="bg1"/>
                </a:solidFill>
                <a:latin typeface="Consolas" panose="020B0609020204030204" pitchFamily="49" charset="0"/>
                <a:cs typeface="Consolas" panose="020B0609020204030204" pitchFamily="49" charset="0"/>
              </a:rPr>
              <a:t>):</a:t>
            </a:r>
          </a:p>
          <a:p>
            <a:r>
              <a:rPr lang="en-GB" altLang="en-US" sz="1400" dirty="0">
                <a:solidFill>
                  <a:schemeClr val="bg1"/>
                </a:solidFill>
                <a:latin typeface="Consolas" panose="020B0609020204030204" pitchFamily="49" charset="0"/>
                <a:cs typeface="Consolas" panose="020B0609020204030204" pitchFamily="49" charset="0"/>
              </a:rPr>
              <a:t>        if </a:t>
            </a:r>
            <a:r>
              <a:rPr lang="en-GB" altLang="en-US" sz="1400" dirty="0" err="1">
                <a:solidFill>
                  <a:schemeClr val="bg1"/>
                </a:solidFill>
                <a:latin typeface="Consolas" panose="020B0609020204030204" pitchFamily="49" charset="0"/>
                <a:cs typeface="Consolas" panose="020B0609020204030204" pitchFamily="49" charset="0"/>
              </a:rPr>
              <a:t>new_health</a:t>
            </a:r>
            <a:r>
              <a:rPr lang="en-GB" altLang="en-US" sz="1400" dirty="0">
                <a:solidFill>
                  <a:schemeClr val="bg1"/>
                </a:solidFill>
                <a:latin typeface="Consolas" panose="020B0609020204030204" pitchFamily="49" charset="0"/>
                <a:cs typeface="Consolas" panose="020B0609020204030204" pitchFamily="49" charset="0"/>
              </a:rPr>
              <a:t> &lt; 0:</a:t>
            </a: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self._health</a:t>
            </a:r>
            <a:r>
              <a:rPr lang="en-GB" altLang="en-US" sz="1400" dirty="0">
                <a:solidFill>
                  <a:schemeClr val="bg1"/>
                </a:solidFill>
                <a:latin typeface="Consolas" panose="020B0609020204030204" pitchFamily="49" charset="0"/>
                <a:cs typeface="Consolas" panose="020B0609020204030204" pitchFamily="49" charset="0"/>
              </a:rPr>
              <a:t> = 0</a:t>
            </a:r>
          </a:p>
          <a:p>
            <a:r>
              <a:rPr lang="en-GB" altLang="en-US" sz="1400" dirty="0">
                <a:solidFill>
                  <a:schemeClr val="bg1"/>
                </a:solidFill>
                <a:latin typeface="Consolas" panose="020B0609020204030204" pitchFamily="49" charset="0"/>
                <a:cs typeface="Consolas" panose="020B0609020204030204" pitchFamily="49" charset="0"/>
              </a:rPr>
              <a:t>        else:</a:t>
            </a: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self._health</a:t>
            </a:r>
            <a:r>
              <a:rPr lang="en-GB" altLang="en-US" sz="1400" dirty="0">
                <a:solidFill>
                  <a:schemeClr val="bg1"/>
                </a:solidFill>
                <a:latin typeface="Consolas" panose="020B0609020204030204" pitchFamily="49" charset="0"/>
                <a:cs typeface="Consolas" panose="020B0609020204030204" pitchFamily="49" charset="0"/>
              </a:rPr>
              <a:t> = </a:t>
            </a:r>
            <a:r>
              <a:rPr lang="en-GB" altLang="en-US" sz="1400" dirty="0" err="1">
                <a:solidFill>
                  <a:schemeClr val="bg1"/>
                </a:solidFill>
                <a:latin typeface="Consolas" panose="020B0609020204030204" pitchFamily="49" charset="0"/>
                <a:cs typeface="Consolas" panose="020B0609020204030204" pitchFamily="49" charset="0"/>
              </a:rPr>
              <a:t>new_health</a:t>
            </a:r>
            <a:endParaRPr lang="en-GB" altLang="en-US" sz="1400" dirty="0">
              <a:solidFill>
                <a:schemeClr val="bg1"/>
              </a:solidFill>
              <a:latin typeface="Consolas" panose="020B0609020204030204" pitchFamily="49" charset="0"/>
              <a:cs typeface="Consolas" panose="020B0609020204030204" pitchFamily="49" charset="0"/>
            </a:endParaRPr>
          </a:p>
        </p:txBody>
      </p:sp>
      <p:sp>
        <p:nvSpPr>
          <p:cNvPr id="4" name="Rectangle 3">
            <a:extLst>
              <a:ext uri="{FF2B5EF4-FFF2-40B4-BE49-F238E27FC236}">
                <a16:creationId xmlns:a16="http://schemas.microsoft.com/office/drawing/2014/main" id="{A7290D45-E425-13EA-89C4-07691071200A}"/>
              </a:ext>
            </a:extLst>
          </p:cNvPr>
          <p:cNvSpPr>
            <a:spLocks noChangeArrowheads="1"/>
          </p:cNvSpPr>
          <p:nvPr/>
        </p:nvSpPr>
        <p:spPr bwMode="auto">
          <a:xfrm>
            <a:off x="5706890" y="4537822"/>
            <a:ext cx="2257312" cy="338554"/>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altLang="en-US" sz="1600" dirty="0">
                <a:latin typeface="Consolas" panose="020B0609020204030204" pitchFamily="49" charset="0"/>
                <a:cs typeface="Consolas" panose="020B0609020204030204" pitchFamily="49" charset="0"/>
              </a:rPr>
              <a:t>print(</a:t>
            </a:r>
            <a:r>
              <a:rPr lang="en-GB" altLang="en-US" sz="1600" dirty="0" err="1">
                <a:latin typeface="Consolas" panose="020B0609020204030204" pitchFamily="49" charset="0"/>
                <a:cs typeface="Consolas" panose="020B0609020204030204" pitchFamily="49" charset="0"/>
              </a:rPr>
              <a:t>tank_health</a:t>
            </a:r>
            <a:r>
              <a:rPr lang="en-GB" altLang="en-US" sz="1600" dirty="0">
                <a:latin typeface="Consolas" panose="020B0609020204030204" pitchFamily="49" charset="0"/>
                <a:cs typeface="Consolas" panose="020B0609020204030204" pitchFamily="49" charset="0"/>
              </a:rPr>
              <a:t>)</a:t>
            </a:r>
          </a:p>
        </p:txBody>
      </p:sp>
      <p:sp>
        <p:nvSpPr>
          <p:cNvPr id="6" name="Rectangle 5">
            <a:extLst>
              <a:ext uri="{FF2B5EF4-FFF2-40B4-BE49-F238E27FC236}">
                <a16:creationId xmlns:a16="http://schemas.microsoft.com/office/drawing/2014/main" id="{7637D482-8D23-AE15-C429-BCC5DA3360EB}"/>
              </a:ext>
            </a:extLst>
          </p:cNvPr>
          <p:cNvSpPr>
            <a:spLocks noChangeArrowheads="1"/>
          </p:cNvSpPr>
          <p:nvPr/>
        </p:nvSpPr>
        <p:spPr bwMode="auto">
          <a:xfrm>
            <a:off x="5706890" y="5283081"/>
            <a:ext cx="2257312" cy="338554"/>
          </a:xfrm>
          <a:prstGeom prst="rect">
            <a:avLst/>
          </a:prstGeom>
          <a:solidFill>
            <a:schemeClr val="accent4">
              <a:lumMod val="40000"/>
              <a:lumOff val="60000"/>
            </a:schemeClr>
          </a:solidFill>
          <a:ln>
            <a:solidFill>
              <a:schemeClr val="accent4">
                <a:lumMod val="40000"/>
                <a:lumOff val="60000"/>
              </a:schemeClr>
            </a:solidFill>
          </a:ln>
        </p:spPr>
        <p:txBody>
          <a:bodyPr wrap="square" rtlCol="0">
            <a:spAutoFit/>
          </a:bodyPr>
          <a:lstStyle/>
          <a:p>
            <a:r>
              <a:rPr lang="en-GB" altLang="en-US" sz="1600" dirty="0" err="1">
                <a:latin typeface="Consolas" panose="020B0609020204030204" pitchFamily="49" charset="0"/>
                <a:cs typeface="Consolas" panose="020B0609020204030204" pitchFamily="49" charset="0"/>
              </a:rPr>
              <a:t>tank_health</a:t>
            </a:r>
            <a:r>
              <a:rPr lang="en-GB" altLang="en-US" sz="1600" dirty="0">
                <a:latin typeface="Consolas" panose="020B0609020204030204" pitchFamily="49" charset="0"/>
                <a:cs typeface="Consolas" panose="020B0609020204030204" pitchFamily="49" charset="0"/>
              </a:rPr>
              <a:t> = 100</a:t>
            </a:r>
          </a:p>
        </p:txBody>
      </p:sp>
      <p:pic>
        <p:nvPicPr>
          <p:cNvPr id="9" name="Picture 8" descr="A cartoon of a cupcake&#10;&#10;Description automatically generated">
            <a:extLst>
              <a:ext uri="{FF2B5EF4-FFF2-40B4-BE49-F238E27FC236}">
                <a16:creationId xmlns:a16="http://schemas.microsoft.com/office/drawing/2014/main" id="{296A2D63-A801-D370-B9F9-640676EBBEE6}"/>
              </a:ext>
            </a:extLst>
          </p:cNvPr>
          <p:cNvPicPr>
            <a:picLocks noChangeAspect="1"/>
          </p:cNvPicPr>
          <p:nvPr/>
        </p:nvPicPr>
        <p:blipFill>
          <a:blip r:embed="rId3"/>
          <a:stretch>
            <a:fillRect/>
          </a:stretch>
        </p:blipFill>
        <p:spPr>
          <a:xfrm>
            <a:off x="10570611" y="5774259"/>
            <a:ext cx="1177467" cy="989721"/>
          </a:xfrm>
          <a:prstGeom prst="rect">
            <a:avLst/>
          </a:prstGeom>
        </p:spPr>
      </p:pic>
      <p:sp>
        <p:nvSpPr>
          <p:cNvPr id="10" name="Rectangle: Rounded Corners 9">
            <a:extLst>
              <a:ext uri="{FF2B5EF4-FFF2-40B4-BE49-F238E27FC236}">
                <a16:creationId xmlns:a16="http://schemas.microsoft.com/office/drawing/2014/main" id="{5563EB3D-3F5E-1B13-FEEE-A5025676AEA9}"/>
              </a:ext>
            </a:extLst>
          </p:cNvPr>
          <p:cNvSpPr/>
          <p:nvPr/>
        </p:nvSpPr>
        <p:spPr>
          <a:xfrm>
            <a:off x="1664344" y="4385309"/>
            <a:ext cx="3500722" cy="649603"/>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Line 11">
            <a:extLst>
              <a:ext uri="{FF2B5EF4-FFF2-40B4-BE49-F238E27FC236}">
                <a16:creationId xmlns:a16="http://schemas.microsoft.com/office/drawing/2014/main" id="{08062CA5-7F22-9EEC-423C-A5E1550437A2}"/>
              </a:ext>
            </a:extLst>
          </p:cNvPr>
          <p:cNvSpPr>
            <a:spLocks noChangeShapeType="1"/>
          </p:cNvSpPr>
          <p:nvPr/>
        </p:nvSpPr>
        <p:spPr bwMode="auto">
          <a:xfrm flipH="1" flipV="1">
            <a:off x="5204460" y="4695824"/>
            <a:ext cx="502430" cy="5715"/>
          </a:xfrm>
          <a:prstGeom prst="line">
            <a:avLst/>
          </a:prstGeom>
          <a:noFill/>
          <a:ln w="19050">
            <a:solidFill>
              <a:srgbClr val="FFFF00"/>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2" name="Rectangle: Rounded Corners 11">
            <a:extLst>
              <a:ext uri="{FF2B5EF4-FFF2-40B4-BE49-F238E27FC236}">
                <a16:creationId xmlns:a16="http://schemas.microsoft.com/office/drawing/2014/main" id="{1373A2E8-F074-017C-F623-DC6129E379C6}"/>
              </a:ext>
            </a:extLst>
          </p:cNvPr>
          <p:cNvSpPr/>
          <p:nvPr/>
        </p:nvSpPr>
        <p:spPr>
          <a:xfrm>
            <a:off x="1664344" y="5216739"/>
            <a:ext cx="3500722" cy="469744"/>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Line 11">
            <a:extLst>
              <a:ext uri="{FF2B5EF4-FFF2-40B4-BE49-F238E27FC236}">
                <a16:creationId xmlns:a16="http://schemas.microsoft.com/office/drawing/2014/main" id="{3C6C5272-10C2-8F01-3CFF-1430D90A5DB8}"/>
              </a:ext>
            </a:extLst>
          </p:cNvPr>
          <p:cNvSpPr>
            <a:spLocks noChangeShapeType="1"/>
          </p:cNvSpPr>
          <p:nvPr/>
        </p:nvSpPr>
        <p:spPr bwMode="auto">
          <a:xfrm flipH="1" flipV="1">
            <a:off x="5204458" y="5452358"/>
            <a:ext cx="502429" cy="638"/>
          </a:xfrm>
          <a:prstGeom prst="line">
            <a:avLst/>
          </a:prstGeom>
          <a:noFill/>
          <a:ln w="19050">
            <a:solidFill>
              <a:schemeClr val="accent4"/>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Tree>
    <p:extLst>
      <p:ext uri="{BB962C8B-B14F-4D97-AF65-F5344CB8AC3E}">
        <p14:creationId xmlns:p14="http://schemas.microsoft.com/office/powerpoint/2010/main" val="3798044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CECD24-B3FF-2F34-B9CB-B0278BF55CDB}"/>
              </a:ext>
            </a:extLst>
          </p:cNvPr>
          <p:cNvSpPr>
            <a:spLocks noGrp="1"/>
          </p:cNvSpPr>
          <p:nvPr>
            <p:ph type="body" sz="quarter" idx="13"/>
          </p:nvPr>
        </p:nvSpPr>
        <p:spPr/>
        <p:txBody>
          <a:bodyPr/>
          <a:lstStyle/>
          <a:p>
            <a:r>
              <a:rPr lang="en-GB" dirty="0"/>
              <a:t>By the end of this chapter, you will be able to:</a:t>
            </a:r>
          </a:p>
          <a:p>
            <a:pPr marL="285750" indent="-285750">
              <a:buFont typeface="Arial" panose="020B0604020202020204" pitchFamily="34" charset="0"/>
              <a:buChar char="•"/>
            </a:pPr>
            <a:r>
              <a:rPr lang="en-GB" dirty="0"/>
              <a:t>Understand key OOP principles: DRY and A PIE</a:t>
            </a:r>
          </a:p>
          <a:p>
            <a:pPr marL="285750" indent="-285750">
              <a:buFont typeface="Arial" panose="020B0604020202020204" pitchFamily="34" charset="0"/>
              <a:buChar char="•"/>
            </a:pPr>
            <a:r>
              <a:rPr lang="en-GB" dirty="0"/>
              <a:t>Describe and apply the four pillars of OOP: </a:t>
            </a:r>
          </a:p>
          <a:p>
            <a:pPr marL="971550" lvl="1" indent="-285750"/>
            <a:r>
              <a:rPr lang="en-GB" dirty="0"/>
              <a:t>Encapsulation, Inheritance, Abstraction and Polymorphism</a:t>
            </a:r>
          </a:p>
          <a:p>
            <a:pPr marL="285750" indent="-285750">
              <a:buFont typeface="Arial" panose="020B0604020202020204" pitchFamily="34" charset="0"/>
              <a:buChar char="•"/>
            </a:pPr>
            <a:r>
              <a:rPr lang="en-GB" dirty="0"/>
              <a:t>Define and instantiate Python classes, methods, and objects</a:t>
            </a:r>
          </a:p>
          <a:p>
            <a:pPr marL="285750" indent="-285750">
              <a:buFont typeface="Arial" panose="020B0604020202020204" pitchFamily="34" charset="0"/>
              <a:buChar char="•"/>
            </a:pPr>
            <a:r>
              <a:rPr lang="en-GB" dirty="0"/>
              <a:t>Use duck typing, special methods, and operator overloading</a:t>
            </a:r>
          </a:p>
          <a:p>
            <a:pPr marL="285750" indent="-285750">
              <a:buFont typeface="Arial" panose="020B0604020202020204" pitchFamily="34" charset="0"/>
              <a:buChar char="•"/>
            </a:pPr>
            <a:r>
              <a:rPr lang="en-GB" dirty="0"/>
              <a:t>Implement getter and setter methods using properties and decorators</a:t>
            </a:r>
          </a:p>
          <a:p>
            <a:pPr marL="285750" indent="-285750">
              <a:buFont typeface="Arial" panose="020B0604020202020204" pitchFamily="34" charset="0"/>
              <a:buChar char="•"/>
            </a:pPr>
            <a:r>
              <a:rPr lang="en-GB" dirty="0"/>
              <a:t>Apply inheritance to reuse and extend functionality</a:t>
            </a:r>
          </a:p>
        </p:txBody>
      </p:sp>
    </p:spTree>
    <p:extLst>
      <p:ext uri="{BB962C8B-B14F-4D97-AF65-F5344CB8AC3E}">
        <p14:creationId xmlns:p14="http://schemas.microsoft.com/office/powerpoint/2010/main" val="156254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72D22-8304-6E1E-1CFF-7AB2348B8A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9A4F24-46BA-9739-ECFE-F480EC332E6C}"/>
              </a:ext>
            </a:extLst>
          </p:cNvPr>
          <p:cNvSpPr>
            <a:spLocks noGrp="1"/>
          </p:cNvSpPr>
          <p:nvPr>
            <p:ph type="ctrTitle"/>
          </p:nvPr>
        </p:nvSpPr>
        <p:spPr/>
        <p:txBody>
          <a:bodyPr/>
          <a:lstStyle/>
          <a:p>
            <a:r>
              <a:rPr lang="en-GB" dirty="0"/>
              <a:t>Why use Decorators?</a:t>
            </a:r>
          </a:p>
        </p:txBody>
      </p:sp>
      <p:sp>
        <p:nvSpPr>
          <p:cNvPr id="3" name="Text Placeholder 2">
            <a:extLst>
              <a:ext uri="{FF2B5EF4-FFF2-40B4-BE49-F238E27FC236}">
                <a16:creationId xmlns:a16="http://schemas.microsoft.com/office/drawing/2014/main" id="{AD2D595D-159B-B51C-3DEF-49162EA0F719}"/>
              </a:ext>
            </a:extLst>
          </p:cNvPr>
          <p:cNvSpPr>
            <a:spLocks noGrp="1"/>
          </p:cNvSpPr>
          <p:nvPr>
            <p:ph type="body" sz="quarter" idx="13"/>
          </p:nvPr>
        </p:nvSpPr>
        <p:spPr>
          <a:xfrm>
            <a:off x="443922" y="1733108"/>
            <a:ext cx="7104958" cy="4348715"/>
          </a:xfrm>
        </p:spPr>
        <p:txBody>
          <a:bodyPr/>
          <a:lstStyle/>
          <a:p>
            <a:r>
              <a:rPr lang="en-GB" b="1" dirty="0"/>
              <a:t>Decorators are part of Python function syntax.</a:t>
            </a:r>
          </a:p>
          <a:p>
            <a:pPr marL="285750" indent="-285750">
              <a:buFont typeface="Arial" panose="020B0604020202020204" pitchFamily="34" charset="0"/>
              <a:buChar char="•"/>
            </a:pPr>
            <a:r>
              <a:rPr lang="en-GB" dirty="0"/>
              <a:t>Not specifically OO, but often used in OO contexts.</a:t>
            </a:r>
          </a:p>
          <a:p>
            <a:pPr marL="285750" indent="-285750">
              <a:buFont typeface="Arial" panose="020B0604020202020204" pitchFamily="34" charset="0"/>
              <a:buChar char="•"/>
            </a:pPr>
            <a:r>
              <a:rPr lang="en-GB" dirty="0"/>
              <a:t>Part of metaprogramming.</a:t>
            </a:r>
          </a:p>
          <a:p>
            <a:endParaRPr lang="en-GB" b="1" dirty="0"/>
          </a:p>
          <a:p>
            <a:r>
              <a:rPr lang="en-GB" b="1" dirty="0"/>
              <a:t>One aim is to make code easier to read.</a:t>
            </a:r>
          </a:p>
          <a:p>
            <a:pPr marL="285750" indent="-285750">
              <a:buFont typeface="Arial" panose="020B0604020202020204" pitchFamily="34" charset="0"/>
              <a:buChar char="•"/>
            </a:pPr>
            <a:r>
              <a:rPr lang="en-GB" dirty="0"/>
              <a:t>The decorator 'decorates' functionality.</a:t>
            </a:r>
          </a:p>
        </p:txBody>
      </p:sp>
      <p:sp>
        <p:nvSpPr>
          <p:cNvPr id="5" name="Slide Number Placeholder 4">
            <a:extLst>
              <a:ext uri="{FF2B5EF4-FFF2-40B4-BE49-F238E27FC236}">
                <a16:creationId xmlns:a16="http://schemas.microsoft.com/office/drawing/2014/main" id="{F30DDEC9-9508-ECE1-152E-49C3A01FA180}"/>
              </a:ext>
            </a:extLst>
          </p:cNvPr>
          <p:cNvSpPr>
            <a:spLocks noGrp="1"/>
          </p:cNvSpPr>
          <p:nvPr>
            <p:ph type="sldNum" sz="quarter" idx="12"/>
          </p:nvPr>
        </p:nvSpPr>
        <p:spPr/>
        <p:txBody>
          <a:bodyPr/>
          <a:lstStyle/>
          <a:p>
            <a:fld id="{F3469444-D02B-D446-9CF8-19DEDDE073D1}" type="slidenum">
              <a:rPr lang="en-US" smtClean="0"/>
              <a:pPr/>
              <a:t>20</a:t>
            </a:fld>
            <a:endParaRPr lang="en-US" dirty="0"/>
          </a:p>
        </p:txBody>
      </p:sp>
      <p:sp>
        <p:nvSpPr>
          <p:cNvPr id="7" name="Rectangle 6">
            <a:extLst>
              <a:ext uri="{FF2B5EF4-FFF2-40B4-BE49-F238E27FC236}">
                <a16:creationId xmlns:a16="http://schemas.microsoft.com/office/drawing/2014/main" id="{9A2E8E2F-F97F-9123-5D29-9DA9538AE3E9}"/>
              </a:ext>
            </a:extLst>
          </p:cNvPr>
          <p:cNvSpPr>
            <a:spLocks noChangeArrowheads="1"/>
          </p:cNvSpPr>
          <p:nvPr/>
        </p:nvSpPr>
        <p:spPr bwMode="auto">
          <a:xfrm>
            <a:off x="1249021" y="4119204"/>
            <a:ext cx="5255951" cy="1169551"/>
          </a:xfrm>
          <a:prstGeom prst="rect">
            <a:avLst/>
          </a:prstGeom>
          <a:solidFill>
            <a:schemeClr val="tx1"/>
          </a:solidFill>
        </p:spPr>
        <p:txBody>
          <a:bodyPr wrap="square" rtlCol="0">
            <a:spAutoFit/>
          </a:bodyPr>
          <a:lstStyle/>
          <a:p>
            <a:r>
              <a:rPr lang="en-GB" altLang="en-US" sz="1400" dirty="0">
                <a:solidFill>
                  <a:schemeClr val="bg1"/>
                </a:solidFill>
                <a:latin typeface="Consolas" panose="020B0609020204030204" pitchFamily="49" charset="0"/>
                <a:cs typeface="Consolas" panose="020B0609020204030204" pitchFamily="49" charset="0"/>
              </a:rPr>
              <a:t> def </a:t>
            </a:r>
            <a:r>
              <a:rPr lang="en-GB" altLang="en-US" sz="1400" dirty="0" err="1">
                <a:solidFill>
                  <a:schemeClr val="bg1"/>
                </a:solidFill>
                <a:latin typeface="Consolas" panose="020B0609020204030204" pitchFamily="49" charset="0"/>
                <a:cs typeface="Consolas" panose="020B0609020204030204" pitchFamily="49" charset="0"/>
              </a:rPr>
              <a:t>get_health</a:t>
            </a:r>
            <a:r>
              <a:rPr lang="en-GB" altLang="en-US" sz="1400" dirty="0">
                <a:solidFill>
                  <a:schemeClr val="bg1"/>
                </a:solidFill>
                <a:latin typeface="Consolas" panose="020B0609020204030204" pitchFamily="49" charset="0"/>
                <a:cs typeface="Consolas" panose="020B0609020204030204" pitchFamily="49" charset="0"/>
              </a:rPr>
              <a:t>(self):</a:t>
            </a:r>
          </a:p>
          <a:p>
            <a:r>
              <a:rPr lang="en-GB" altLang="en-US" sz="1400" dirty="0">
                <a:solidFill>
                  <a:schemeClr val="bg1"/>
                </a:solidFill>
                <a:latin typeface="Consolas" panose="020B0609020204030204" pitchFamily="49" charset="0"/>
                <a:cs typeface="Consolas" panose="020B0609020204030204" pitchFamily="49" charset="0"/>
              </a:rPr>
              <a:t>        return </a:t>
            </a:r>
            <a:r>
              <a:rPr lang="en-GB" altLang="en-US" sz="1400" dirty="0" err="1">
                <a:solidFill>
                  <a:schemeClr val="bg1"/>
                </a:solidFill>
                <a:latin typeface="Consolas" panose="020B0609020204030204" pitchFamily="49" charset="0"/>
                <a:cs typeface="Consolas" panose="020B0609020204030204" pitchFamily="49" charset="0"/>
              </a:rPr>
              <a:t>self._health</a:t>
            </a:r>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   </a:t>
            </a:r>
          </a:p>
          <a:p>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tank_health</a:t>
            </a:r>
            <a:r>
              <a:rPr lang="en-GB" altLang="en-US" sz="1400" dirty="0">
                <a:solidFill>
                  <a:schemeClr val="bg1"/>
                </a:solidFill>
                <a:latin typeface="Consolas" panose="020B0609020204030204" pitchFamily="49" charset="0"/>
                <a:cs typeface="Consolas" panose="020B0609020204030204" pitchFamily="49" charset="0"/>
              </a:rPr>
              <a:t> = property(</a:t>
            </a:r>
            <a:r>
              <a:rPr lang="en-GB" altLang="en-US" sz="1400" dirty="0" err="1">
                <a:solidFill>
                  <a:schemeClr val="bg1"/>
                </a:solidFill>
                <a:latin typeface="Consolas" panose="020B0609020204030204" pitchFamily="49" charset="0"/>
                <a:cs typeface="Consolas" panose="020B0609020204030204" pitchFamily="49" charset="0"/>
              </a:rPr>
              <a:t>get_health</a:t>
            </a:r>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set_health</a:t>
            </a:r>
            <a:r>
              <a:rPr lang="en-GB" altLang="en-US" sz="1400" dirty="0">
                <a:solidFill>
                  <a:schemeClr val="bg1"/>
                </a:solidFill>
                <a:latin typeface="Consolas" panose="020B0609020204030204" pitchFamily="49" charset="0"/>
                <a:cs typeface="Consolas" panose="020B0609020204030204" pitchFamily="49" charset="0"/>
              </a:rPr>
              <a:t>)</a:t>
            </a:r>
          </a:p>
        </p:txBody>
      </p:sp>
      <p:sp>
        <p:nvSpPr>
          <p:cNvPr id="10" name="Rectangle: Rounded Corners 9">
            <a:extLst>
              <a:ext uri="{FF2B5EF4-FFF2-40B4-BE49-F238E27FC236}">
                <a16:creationId xmlns:a16="http://schemas.microsoft.com/office/drawing/2014/main" id="{0C45A08E-B24D-79F1-CE93-A23D21575F4A}"/>
              </a:ext>
            </a:extLst>
          </p:cNvPr>
          <p:cNvSpPr/>
          <p:nvPr/>
        </p:nvSpPr>
        <p:spPr>
          <a:xfrm>
            <a:off x="1655108" y="4953000"/>
            <a:ext cx="4722831" cy="290330"/>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Line 11">
            <a:extLst>
              <a:ext uri="{FF2B5EF4-FFF2-40B4-BE49-F238E27FC236}">
                <a16:creationId xmlns:a16="http://schemas.microsoft.com/office/drawing/2014/main" id="{3E821FBA-9920-0E4C-E15C-FB1D00048E45}"/>
              </a:ext>
            </a:extLst>
          </p:cNvPr>
          <p:cNvSpPr>
            <a:spLocks noChangeShapeType="1"/>
          </p:cNvSpPr>
          <p:nvPr/>
        </p:nvSpPr>
        <p:spPr bwMode="auto">
          <a:xfrm flipH="1" flipV="1">
            <a:off x="6408629" y="5088952"/>
            <a:ext cx="502430" cy="5715"/>
          </a:xfrm>
          <a:prstGeom prst="line">
            <a:avLst/>
          </a:prstGeom>
          <a:noFill/>
          <a:ln w="19050">
            <a:solidFill>
              <a:srgbClr val="FFFF00"/>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pic>
        <p:nvPicPr>
          <p:cNvPr id="8" name="Picture 7" descr="A cupcake with a red sign on top&#10;&#10;Description automatically generated">
            <a:extLst>
              <a:ext uri="{FF2B5EF4-FFF2-40B4-BE49-F238E27FC236}">
                <a16:creationId xmlns:a16="http://schemas.microsoft.com/office/drawing/2014/main" id="{D7E2CDB0-6DA2-BAF8-B6BA-DFEF1F2D1309}"/>
              </a:ext>
            </a:extLst>
          </p:cNvPr>
          <p:cNvPicPr>
            <a:picLocks noChangeAspect="1"/>
          </p:cNvPicPr>
          <p:nvPr/>
        </p:nvPicPr>
        <p:blipFill>
          <a:blip r:embed="rId3"/>
          <a:stretch>
            <a:fillRect/>
          </a:stretch>
        </p:blipFill>
        <p:spPr>
          <a:xfrm>
            <a:off x="10565130" y="5235710"/>
            <a:ext cx="1182949" cy="1522930"/>
          </a:xfrm>
          <a:prstGeom prst="rect">
            <a:avLst/>
          </a:prstGeom>
        </p:spPr>
      </p:pic>
      <p:sp>
        <p:nvSpPr>
          <p:cNvPr id="14" name="Rectangle 13">
            <a:extLst>
              <a:ext uri="{FF2B5EF4-FFF2-40B4-BE49-F238E27FC236}">
                <a16:creationId xmlns:a16="http://schemas.microsoft.com/office/drawing/2014/main" id="{54C10F8A-F3FB-B5C5-2229-21C70036E85C}"/>
              </a:ext>
            </a:extLst>
          </p:cNvPr>
          <p:cNvSpPr>
            <a:spLocks noChangeArrowheads="1"/>
          </p:cNvSpPr>
          <p:nvPr/>
        </p:nvSpPr>
        <p:spPr bwMode="auto">
          <a:xfrm>
            <a:off x="1249022" y="5423986"/>
            <a:ext cx="3114634" cy="738664"/>
          </a:xfrm>
          <a:prstGeom prst="rect">
            <a:avLst/>
          </a:prstGeom>
          <a:solidFill>
            <a:schemeClr val="tx1"/>
          </a:solidFill>
        </p:spPr>
        <p:txBody>
          <a:bodyPr wrap="square" rtlCol="0">
            <a:spAutoFit/>
          </a:bodyPr>
          <a:lstStyle/>
          <a:p>
            <a:r>
              <a:rPr lang="en-GB" altLang="en-US" sz="1400" dirty="0">
                <a:solidFill>
                  <a:schemeClr val="bg1"/>
                </a:solidFill>
                <a:latin typeface="Consolas" panose="020B0609020204030204" pitchFamily="49" charset="0"/>
                <a:cs typeface="Consolas" panose="020B0609020204030204" pitchFamily="49" charset="0"/>
              </a:rPr>
              <a:t>    @property</a:t>
            </a:r>
          </a:p>
          <a:p>
            <a:r>
              <a:rPr lang="en-GB" altLang="en-US" sz="1400" dirty="0">
                <a:solidFill>
                  <a:schemeClr val="bg1"/>
                </a:solidFill>
                <a:latin typeface="Consolas" panose="020B0609020204030204" pitchFamily="49" charset="0"/>
                <a:cs typeface="Consolas" panose="020B0609020204030204" pitchFamily="49" charset="0"/>
              </a:rPr>
              <a:t>    def </a:t>
            </a:r>
            <a:r>
              <a:rPr lang="en-GB" altLang="en-US" sz="1400" dirty="0" err="1">
                <a:solidFill>
                  <a:schemeClr val="bg1"/>
                </a:solidFill>
                <a:latin typeface="Consolas" panose="020B0609020204030204" pitchFamily="49" charset="0"/>
                <a:cs typeface="Consolas" panose="020B0609020204030204" pitchFamily="49" charset="0"/>
              </a:rPr>
              <a:t>tank_health</a:t>
            </a:r>
            <a:r>
              <a:rPr lang="en-GB" altLang="en-US" sz="1400" dirty="0">
                <a:solidFill>
                  <a:schemeClr val="bg1"/>
                </a:solidFill>
                <a:latin typeface="Consolas" panose="020B0609020204030204" pitchFamily="49" charset="0"/>
                <a:cs typeface="Consolas" panose="020B0609020204030204" pitchFamily="49" charset="0"/>
              </a:rPr>
              <a:t>(self):</a:t>
            </a:r>
          </a:p>
          <a:p>
            <a:r>
              <a:rPr lang="en-GB" altLang="en-US" sz="1400" dirty="0">
                <a:solidFill>
                  <a:schemeClr val="bg1"/>
                </a:solidFill>
                <a:latin typeface="Consolas" panose="020B0609020204030204" pitchFamily="49" charset="0"/>
                <a:cs typeface="Consolas" panose="020B0609020204030204" pitchFamily="49" charset="0"/>
              </a:rPr>
              <a:t>        return </a:t>
            </a:r>
            <a:r>
              <a:rPr lang="en-GB" altLang="en-US" sz="1400" dirty="0" err="1">
                <a:solidFill>
                  <a:schemeClr val="bg1"/>
                </a:solidFill>
                <a:latin typeface="Consolas" panose="020B0609020204030204" pitchFamily="49" charset="0"/>
                <a:cs typeface="Consolas" panose="020B0609020204030204" pitchFamily="49" charset="0"/>
              </a:rPr>
              <a:t>self._health</a:t>
            </a:r>
            <a:endParaRPr lang="en-GB" altLang="en-US" sz="1400" dirty="0">
              <a:solidFill>
                <a:schemeClr val="bg1"/>
              </a:solidFill>
              <a:latin typeface="Consolas" panose="020B0609020204030204" pitchFamily="49" charset="0"/>
              <a:cs typeface="Consolas" panose="020B0609020204030204" pitchFamily="49" charset="0"/>
            </a:endParaRPr>
          </a:p>
        </p:txBody>
      </p:sp>
      <p:sp>
        <p:nvSpPr>
          <p:cNvPr id="12" name="Rectangle: Rounded Corners 11">
            <a:extLst>
              <a:ext uri="{FF2B5EF4-FFF2-40B4-BE49-F238E27FC236}">
                <a16:creationId xmlns:a16="http://schemas.microsoft.com/office/drawing/2014/main" id="{71E48AA7-179B-E301-2C66-06E657268EBF}"/>
              </a:ext>
            </a:extLst>
          </p:cNvPr>
          <p:cNvSpPr/>
          <p:nvPr/>
        </p:nvSpPr>
        <p:spPr>
          <a:xfrm>
            <a:off x="1655108" y="5459779"/>
            <a:ext cx="2319484" cy="441149"/>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AEF7141A-C01B-23A3-8BE0-6821872274CA}"/>
              </a:ext>
            </a:extLst>
          </p:cNvPr>
          <p:cNvSpPr txBox="1"/>
          <p:nvPr/>
        </p:nvSpPr>
        <p:spPr>
          <a:xfrm>
            <a:off x="6842850" y="4375616"/>
            <a:ext cx="2819479" cy="923330"/>
          </a:xfrm>
          <a:prstGeom prst="rect">
            <a:avLst/>
          </a:prstGeom>
          <a:solidFill>
            <a:schemeClr val="accent6">
              <a:lumMod val="40000"/>
              <a:lumOff val="60000"/>
            </a:schemeClr>
          </a:solidFill>
          <a:ln>
            <a:solidFill>
              <a:schemeClr val="accent6">
                <a:lumMod val="20000"/>
                <a:lumOff val="80000"/>
              </a:schemeClr>
            </a:solidFill>
          </a:ln>
        </p:spPr>
        <p:txBody>
          <a:bodyPr wrap="square" rtlCol="0">
            <a:spAutoFit/>
          </a:bodyPr>
          <a:lstStyle/>
          <a:p>
            <a:r>
              <a:rPr lang="en-GB" dirty="0"/>
              <a:t>Trailing property() call might be missed, or forgotten. When does it get executed?</a:t>
            </a:r>
          </a:p>
        </p:txBody>
      </p:sp>
      <p:sp>
        <p:nvSpPr>
          <p:cNvPr id="16" name="TextBox 15">
            <a:extLst>
              <a:ext uri="{FF2B5EF4-FFF2-40B4-BE49-F238E27FC236}">
                <a16:creationId xmlns:a16="http://schemas.microsoft.com/office/drawing/2014/main" id="{5BA8F862-6DAD-E882-5336-0B7E06E96C0C}"/>
              </a:ext>
            </a:extLst>
          </p:cNvPr>
          <p:cNvSpPr txBox="1"/>
          <p:nvPr/>
        </p:nvSpPr>
        <p:spPr>
          <a:xfrm>
            <a:off x="4652676" y="5434476"/>
            <a:ext cx="3302290" cy="646331"/>
          </a:xfrm>
          <a:prstGeom prst="rect">
            <a:avLst/>
          </a:prstGeom>
          <a:solidFill>
            <a:schemeClr val="accent4">
              <a:lumMod val="40000"/>
              <a:lumOff val="60000"/>
            </a:schemeClr>
          </a:solidFill>
          <a:ln>
            <a:solidFill>
              <a:schemeClr val="accent4">
                <a:lumMod val="20000"/>
                <a:lumOff val="80000"/>
              </a:schemeClr>
            </a:solidFill>
          </a:ln>
        </p:spPr>
        <p:txBody>
          <a:bodyPr wrap="square" rtlCol="0">
            <a:spAutoFit/>
          </a:bodyPr>
          <a:lstStyle/>
          <a:p>
            <a:r>
              <a:rPr lang="en-GB" dirty="0"/>
              <a:t>Method is bound to the attribute name and bound to </a:t>
            </a:r>
            <a:r>
              <a:rPr lang="en-GB" b="1" dirty="0"/>
              <a:t>@</a:t>
            </a:r>
            <a:r>
              <a:rPr lang="en-GB" dirty="0"/>
              <a:t>property.</a:t>
            </a:r>
          </a:p>
        </p:txBody>
      </p:sp>
      <p:sp>
        <p:nvSpPr>
          <p:cNvPr id="13" name="Line 11">
            <a:extLst>
              <a:ext uri="{FF2B5EF4-FFF2-40B4-BE49-F238E27FC236}">
                <a16:creationId xmlns:a16="http://schemas.microsoft.com/office/drawing/2014/main" id="{3AA61E9D-7B2B-5DFC-93B4-E6E403C0E02F}"/>
              </a:ext>
            </a:extLst>
          </p:cNvPr>
          <p:cNvSpPr>
            <a:spLocks noChangeShapeType="1"/>
          </p:cNvSpPr>
          <p:nvPr/>
        </p:nvSpPr>
        <p:spPr bwMode="auto">
          <a:xfrm flipH="1" flipV="1">
            <a:off x="3974590" y="5705855"/>
            <a:ext cx="678085" cy="6097"/>
          </a:xfrm>
          <a:prstGeom prst="line">
            <a:avLst/>
          </a:prstGeom>
          <a:noFill/>
          <a:ln w="19050">
            <a:solidFill>
              <a:schemeClr val="accent4"/>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Tree>
    <p:extLst>
      <p:ext uri="{BB962C8B-B14F-4D97-AF65-F5344CB8AC3E}">
        <p14:creationId xmlns:p14="http://schemas.microsoft.com/office/powerpoint/2010/main" val="502111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2886A-9E0F-F0C8-9168-67DC3702EA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C80C60-F602-5723-6344-53B92FD13C0C}"/>
              </a:ext>
            </a:extLst>
          </p:cNvPr>
          <p:cNvSpPr>
            <a:spLocks noGrp="1"/>
          </p:cNvSpPr>
          <p:nvPr>
            <p:ph type="ctrTitle"/>
          </p:nvPr>
        </p:nvSpPr>
        <p:spPr/>
        <p:txBody>
          <a:bodyPr/>
          <a:lstStyle/>
          <a:p>
            <a:r>
              <a:rPr lang="en-GB" dirty="0"/>
              <a:t>Class methods</a:t>
            </a:r>
          </a:p>
        </p:txBody>
      </p:sp>
      <p:sp>
        <p:nvSpPr>
          <p:cNvPr id="3" name="Text Placeholder 2">
            <a:extLst>
              <a:ext uri="{FF2B5EF4-FFF2-40B4-BE49-F238E27FC236}">
                <a16:creationId xmlns:a16="http://schemas.microsoft.com/office/drawing/2014/main" id="{FD7CCE51-6B6D-FD1E-90A5-668BB1B3B62A}"/>
              </a:ext>
            </a:extLst>
          </p:cNvPr>
          <p:cNvSpPr>
            <a:spLocks noGrp="1"/>
          </p:cNvSpPr>
          <p:nvPr>
            <p:ph type="body" sz="quarter" idx="14"/>
          </p:nvPr>
        </p:nvSpPr>
        <p:spPr/>
        <p:txBody>
          <a:bodyPr/>
          <a:lstStyle/>
          <a:p>
            <a:r>
              <a:rPr lang="en-GB" b="1" dirty="0"/>
              <a:t>What are class methods?</a:t>
            </a:r>
          </a:p>
          <a:p>
            <a:pPr marL="285750" indent="-285750">
              <a:buFont typeface="Arial" panose="020B0604020202020204" pitchFamily="34" charset="0"/>
              <a:buChar char="•"/>
            </a:pPr>
            <a:r>
              <a:rPr lang="en-GB" dirty="0"/>
              <a:t>Access and modify class variables shared by all instances</a:t>
            </a:r>
          </a:p>
          <a:p>
            <a:pPr marL="285750" indent="-285750">
              <a:buFont typeface="Arial" panose="020B0604020202020204" pitchFamily="34" charset="0"/>
              <a:buChar char="•"/>
            </a:pPr>
            <a:r>
              <a:rPr lang="en-GB" dirty="0"/>
              <a:t>Can add useful methods tied to the class</a:t>
            </a:r>
          </a:p>
          <a:p>
            <a:pPr marL="285750" indent="-285750">
              <a:buFont typeface="Arial" panose="020B0604020202020204" pitchFamily="34" charset="0"/>
              <a:buChar char="•"/>
            </a:pPr>
            <a:r>
              <a:rPr lang="en-GB" dirty="0"/>
              <a:t>Can provide alternative constructors to create objects</a:t>
            </a:r>
          </a:p>
          <a:p>
            <a:r>
              <a:rPr lang="en-GB" b="1" dirty="0"/>
              <a:t>Defining class methods:</a:t>
            </a:r>
          </a:p>
          <a:p>
            <a:pPr marL="285750" indent="-285750">
              <a:buFont typeface="Arial" panose="020B0604020202020204" pitchFamily="34" charset="0"/>
              <a:buChar char="•"/>
            </a:pPr>
            <a:r>
              <a:rPr lang="en-GB" dirty="0"/>
              <a:t>Using @classmethod decorator (preferred):</a:t>
            </a:r>
          </a:p>
          <a:p>
            <a:endParaRPr lang="en-GB" dirty="0"/>
          </a:p>
          <a:p>
            <a:endParaRPr lang="en-GB" dirty="0"/>
          </a:p>
          <a:p>
            <a:endParaRPr lang="en-GB" dirty="0"/>
          </a:p>
          <a:p>
            <a:endParaRPr lang="en-GB" dirty="0"/>
          </a:p>
        </p:txBody>
      </p:sp>
      <p:sp>
        <p:nvSpPr>
          <p:cNvPr id="6" name="Text Placeholder 5">
            <a:extLst>
              <a:ext uri="{FF2B5EF4-FFF2-40B4-BE49-F238E27FC236}">
                <a16:creationId xmlns:a16="http://schemas.microsoft.com/office/drawing/2014/main" id="{448B232A-9A41-EC4C-8597-D5A1E948248B}"/>
              </a:ext>
            </a:extLst>
          </p:cNvPr>
          <p:cNvSpPr>
            <a:spLocks noGrp="1"/>
          </p:cNvSpPr>
          <p:nvPr>
            <p:ph type="body" sz="quarter" idx="15"/>
          </p:nvPr>
        </p:nvSpPr>
        <p:spPr>
          <a:xfrm>
            <a:off x="6108121" y="4317357"/>
            <a:ext cx="5135800" cy="1477156"/>
          </a:xfrm>
        </p:spPr>
        <p:txBody>
          <a:bodyPr/>
          <a:lstStyle/>
          <a:p>
            <a:pPr marL="285750" indent="-285750">
              <a:buFont typeface="Arial" panose="020B0604020202020204" pitchFamily="34" charset="0"/>
              <a:buChar char="•"/>
            </a:pPr>
            <a:r>
              <a:rPr lang="en-GB" dirty="0"/>
              <a:t>Using built-in </a:t>
            </a:r>
            <a:r>
              <a:rPr lang="en-GB" dirty="0" err="1"/>
              <a:t>classmethod</a:t>
            </a:r>
            <a:r>
              <a:rPr lang="en-GB" dirty="0"/>
              <a:t>() function:</a:t>
            </a:r>
          </a:p>
          <a:p>
            <a:endParaRPr lang="en-GB" dirty="0"/>
          </a:p>
        </p:txBody>
      </p:sp>
      <p:sp>
        <p:nvSpPr>
          <p:cNvPr id="5" name="Slide Number Placeholder 4">
            <a:extLst>
              <a:ext uri="{FF2B5EF4-FFF2-40B4-BE49-F238E27FC236}">
                <a16:creationId xmlns:a16="http://schemas.microsoft.com/office/drawing/2014/main" id="{A1F999F6-6E44-AFBA-85D0-8785032C0633}"/>
              </a:ext>
            </a:extLst>
          </p:cNvPr>
          <p:cNvSpPr>
            <a:spLocks noGrp="1"/>
          </p:cNvSpPr>
          <p:nvPr>
            <p:ph type="sldNum" sz="quarter" idx="12"/>
          </p:nvPr>
        </p:nvSpPr>
        <p:spPr/>
        <p:txBody>
          <a:bodyPr/>
          <a:lstStyle/>
          <a:p>
            <a:fld id="{F3469444-D02B-D446-9CF8-19DEDDE073D1}" type="slidenum">
              <a:rPr lang="en-US" smtClean="0"/>
              <a:pPr/>
              <a:t>21</a:t>
            </a:fld>
            <a:endParaRPr lang="en-US" dirty="0"/>
          </a:p>
        </p:txBody>
      </p:sp>
      <p:sp>
        <p:nvSpPr>
          <p:cNvPr id="7" name="Rectangle 6">
            <a:extLst>
              <a:ext uri="{FF2B5EF4-FFF2-40B4-BE49-F238E27FC236}">
                <a16:creationId xmlns:a16="http://schemas.microsoft.com/office/drawing/2014/main" id="{8E34FAAC-BCDD-7AEE-9AA9-2003749D25D6}"/>
              </a:ext>
            </a:extLst>
          </p:cNvPr>
          <p:cNvSpPr>
            <a:spLocks noChangeArrowheads="1"/>
          </p:cNvSpPr>
          <p:nvPr/>
        </p:nvSpPr>
        <p:spPr bwMode="auto">
          <a:xfrm>
            <a:off x="827543" y="4751586"/>
            <a:ext cx="5271654" cy="1600438"/>
          </a:xfrm>
          <a:prstGeom prst="rect">
            <a:avLst/>
          </a:prstGeom>
          <a:solidFill>
            <a:schemeClr val="tx1"/>
          </a:solidFill>
        </p:spPr>
        <p:txBody>
          <a:bodyPr wrap="square" rtlCol="0">
            <a:spAutoFit/>
          </a:bodyPr>
          <a:lstStyle/>
          <a:p>
            <a:r>
              <a:rPr lang="en-GB" altLang="en-US" sz="1400" dirty="0">
                <a:solidFill>
                  <a:schemeClr val="bg1"/>
                </a:solidFill>
                <a:latin typeface="Consolas" panose="020B0609020204030204" pitchFamily="49" charset="0"/>
                <a:cs typeface="Consolas" panose="020B0609020204030204" pitchFamily="49" charset="0"/>
              </a:rPr>
              <a:t>class Tank:</a:t>
            </a:r>
          </a:p>
          <a:p>
            <a:r>
              <a:rPr lang="en-GB" altLang="en-US" sz="1400" dirty="0">
                <a:solidFill>
                  <a:schemeClr val="bg1"/>
                </a:solidFill>
                <a:latin typeface="Consolas" panose="020B0609020204030204" pitchFamily="49" charset="0"/>
                <a:cs typeface="Consolas" panose="020B0609020204030204" pitchFamily="49" charset="0"/>
              </a:rPr>
              <a:t>    _</a:t>
            </a:r>
            <a:r>
              <a:rPr lang="en-GB" altLang="en-US" sz="1400" dirty="0" err="1">
                <a:solidFill>
                  <a:schemeClr val="bg1"/>
                </a:solidFill>
                <a:latin typeface="Consolas" panose="020B0609020204030204" pitchFamily="49" charset="0"/>
                <a:cs typeface="Consolas" panose="020B0609020204030204" pitchFamily="49" charset="0"/>
              </a:rPr>
              <a:t>game_version</a:t>
            </a:r>
            <a:r>
              <a:rPr lang="en-GB" altLang="en-US" sz="1400" dirty="0">
                <a:solidFill>
                  <a:schemeClr val="bg1"/>
                </a:solidFill>
                <a:latin typeface="Consolas" panose="020B0609020204030204" pitchFamily="49" charset="0"/>
                <a:cs typeface="Consolas" panose="020B0609020204030204" pitchFamily="49" charset="0"/>
              </a:rPr>
              <a:t> = "1.0.0"  # Class variable</a:t>
            </a: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a:solidFill>
                  <a:srgbClr val="FFFF00"/>
                </a:solidFill>
                <a:latin typeface="Consolas" panose="020B0609020204030204" pitchFamily="49" charset="0"/>
                <a:cs typeface="Consolas" panose="020B0609020204030204" pitchFamily="49" charset="0"/>
              </a:rPr>
              <a:t>@classmethod</a:t>
            </a:r>
          </a:p>
          <a:p>
            <a:r>
              <a:rPr lang="en-GB" altLang="en-US" sz="1400" dirty="0">
                <a:solidFill>
                  <a:schemeClr val="bg1"/>
                </a:solidFill>
                <a:latin typeface="Consolas" panose="020B0609020204030204" pitchFamily="49" charset="0"/>
                <a:cs typeface="Consolas" panose="020B0609020204030204" pitchFamily="49" charset="0"/>
              </a:rPr>
              <a:t>    def </a:t>
            </a:r>
            <a:r>
              <a:rPr lang="en-GB" altLang="en-US" sz="1400" b="1" dirty="0" err="1">
                <a:solidFill>
                  <a:schemeClr val="accent1"/>
                </a:solidFill>
                <a:latin typeface="Consolas" panose="020B0609020204030204" pitchFamily="49" charset="0"/>
                <a:cs typeface="Consolas" panose="020B0609020204030204" pitchFamily="49" charset="0"/>
              </a:rPr>
              <a:t>get_version</a:t>
            </a:r>
            <a:r>
              <a:rPr lang="en-GB" altLang="en-US" sz="1400" dirty="0">
                <a:solidFill>
                  <a:schemeClr val="bg1"/>
                </a:solidFill>
                <a:latin typeface="Consolas" panose="020B0609020204030204" pitchFamily="49" charset="0"/>
                <a:cs typeface="Consolas" panose="020B0609020204030204" pitchFamily="49" charset="0"/>
              </a:rPr>
              <a:t>(</a:t>
            </a:r>
            <a:r>
              <a:rPr lang="en-GB" altLang="en-US" sz="1400" dirty="0" err="1">
                <a:solidFill>
                  <a:srgbClr val="FFFF00"/>
                </a:solidFill>
                <a:latin typeface="Consolas" panose="020B0609020204030204" pitchFamily="49" charset="0"/>
                <a:cs typeface="Consolas" panose="020B0609020204030204" pitchFamily="49" charset="0"/>
              </a:rPr>
              <a:t>cls</a:t>
            </a:r>
            <a:r>
              <a:rPr lang="en-GB" altLang="en-US" sz="1400" dirty="0">
                <a:solidFill>
                  <a:schemeClr val="bg1"/>
                </a:solidFill>
                <a:latin typeface="Consolas" panose="020B0609020204030204" pitchFamily="49" charset="0"/>
                <a:cs typeface="Consolas" panose="020B0609020204030204" pitchFamily="49" charset="0"/>
              </a:rPr>
              <a:t>):</a:t>
            </a:r>
          </a:p>
          <a:p>
            <a:r>
              <a:rPr lang="en-GB" altLang="en-US" sz="1400" dirty="0">
                <a:solidFill>
                  <a:schemeClr val="bg1"/>
                </a:solidFill>
                <a:latin typeface="Consolas" panose="020B0609020204030204" pitchFamily="49" charset="0"/>
                <a:cs typeface="Consolas" panose="020B0609020204030204" pitchFamily="49" charset="0"/>
              </a:rPr>
              <a:t>        return </a:t>
            </a:r>
            <a:r>
              <a:rPr lang="en-GB" altLang="en-US" sz="1400" dirty="0" err="1">
                <a:solidFill>
                  <a:schemeClr val="bg1"/>
                </a:solidFill>
                <a:latin typeface="Consolas" panose="020B0609020204030204" pitchFamily="49" charset="0"/>
                <a:cs typeface="Consolas" panose="020B0609020204030204" pitchFamily="49" charset="0"/>
              </a:rPr>
              <a:t>f"Game</a:t>
            </a:r>
            <a:r>
              <a:rPr lang="en-GB" altLang="en-US" sz="1400" dirty="0">
                <a:solidFill>
                  <a:schemeClr val="bg1"/>
                </a:solidFill>
                <a:latin typeface="Consolas" panose="020B0609020204030204" pitchFamily="49" charset="0"/>
                <a:cs typeface="Consolas" panose="020B0609020204030204" pitchFamily="49" charset="0"/>
              </a:rPr>
              <a:t> Version: {</a:t>
            </a:r>
            <a:r>
              <a:rPr lang="en-GB" altLang="en-US" sz="1400" dirty="0" err="1">
                <a:solidFill>
                  <a:schemeClr val="bg1"/>
                </a:solidFill>
                <a:latin typeface="Consolas" panose="020B0609020204030204" pitchFamily="49" charset="0"/>
                <a:cs typeface="Consolas" panose="020B0609020204030204" pitchFamily="49" charset="0"/>
              </a:rPr>
              <a:t>cls</a:t>
            </a:r>
            <a:r>
              <a:rPr lang="en-GB" altLang="en-US" sz="1400" dirty="0">
                <a:solidFill>
                  <a:schemeClr val="bg1"/>
                </a:solidFill>
                <a:latin typeface="Consolas" panose="020B0609020204030204" pitchFamily="49" charset="0"/>
                <a:cs typeface="Consolas" panose="020B0609020204030204" pitchFamily="49" charset="0"/>
              </a:rPr>
              <a:t>._</a:t>
            </a:r>
            <a:r>
              <a:rPr lang="en-GB" altLang="en-US" sz="1400" dirty="0" err="1">
                <a:solidFill>
                  <a:schemeClr val="bg1"/>
                </a:solidFill>
                <a:latin typeface="Consolas" panose="020B0609020204030204" pitchFamily="49" charset="0"/>
                <a:cs typeface="Consolas" panose="020B0609020204030204" pitchFamily="49" charset="0"/>
              </a:rPr>
              <a:t>game_version</a:t>
            </a:r>
            <a:r>
              <a:rPr lang="en-GB" altLang="en-US" sz="1400" dirty="0">
                <a:solidFill>
                  <a:schemeClr val="bg1"/>
                </a:solidFill>
                <a:latin typeface="Consolas" panose="020B0609020204030204" pitchFamily="49" charset="0"/>
                <a:cs typeface="Consolas" panose="020B0609020204030204" pitchFamily="49" charset="0"/>
              </a:rPr>
              <a:t>}"</a:t>
            </a:r>
          </a:p>
          <a:p>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print(</a:t>
            </a:r>
            <a:r>
              <a:rPr lang="en-GB" altLang="en-US" sz="1400" dirty="0" err="1">
                <a:solidFill>
                  <a:schemeClr val="bg1"/>
                </a:solidFill>
                <a:latin typeface="Consolas" panose="020B0609020204030204" pitchFamily="49" charset="0"/>
                <a:cs typeface="Consolas" panose="020B0609020204030204" pitchFamily="49" charset="0"/>
              </a:rPr>
              <a:t>Tank.</a:t>
            </a:r>
            <a:r>
              <a:rPr lang="en-GB" altLang="en-US" sz="1400" b="1" dirty="0" err="1">
                <a:solidFill>
                  <a:schemeClr val="accent1"/>
                </a:solidFill>
                <a:latin typeface="Consolas" panose="020B0609020204030204" pitchFamily="49" charset="0"/>
                <a:cs typeface="Consolas" panose="020B0609020204030204" pitchFamily="49" charset="0"/>
              </a:rPr>
              <a:t>get_version</a:t>
            </a:r>
            <a:r>
              <a:rPr lang="en-GB" altLang="en-US" sz="1400" dirty="0">
                <a:solidFill>
                  <a:schemeClr val="bg1"/>
                </a:solidFill>
                <a:latin typeface="Consolas" panose="020B0609020204030204" pitchFamily="49" charset="0"/>
                <a:cs typeface="Consolas" panose="020B0609020204030204" pitchFamily="49" charset="0"/>
              </a:rPr>
              <a:t>())</a:t>
            </a:r>
          </a:p>
        </p:txBody>
      </p:sp>
      <p:sp>
        <p:nvSpPr>
          <p:cNvPr id="10" name="Rectangle: Rounded Corners 9">
            <a:extLst>
              <a:ext uri="{FF2B5EF4-FFF2-40B4-BE49-F238E27FC236}">
                <a16:creationId xmlns:a16="http://schemas.microsoft.com/office/drawing/2014/main" id="{3EC91588-B51B-60FE-0098-D58619E002B0}"/>
              </a:ext>
            </a:extLst>
          </p:cNvPr>
          <p:cNvSpPr/>
          <p:nvPr/>
        </p:nvSpPr>
        <p:spPr>
          <a:xfrm>
            <a:off x="1652016" y="5423782"/>
            <a:ext cx="1730204" cy="256045"/>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Line 11">
            <a:extLst>
              <a:ext uri="{FF2B5EF4-FFF2-40B4-BE49-F238E27FC236}">
                <a16:creationId xmlns:a16="http://schemas.microsoft.com/office/drawing/2014/main" id="{7B5B1DAC-BA33-B6D7-BB39-8B64448CBD72}"/>
              </a:ext>
            </a:extLst>
          </p:cNvPr>
          <p:cNvSpPr>
            <a:spLocks noChangeShapeType="1"/>
          </p:cNvSpPr>
          <p:nvPr/>
        </p:nvSpPr>
        <p:spPr bwMode="auto">
          <a:xfrm flipH="1">
            <a:off x="3391144" y="3825241"/>
            <a:ext cx="2811536" cy="1692294"/>
          </a:xfrm>
          <a:prstGeom prst="line">
            <a:avLst/>
          </a:prstGeom>
          <a:noFill/>
          <a:ln w="19050">
            <a:solidFill>
              <a:srgbClr val="FFFF00"/>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4" name="Rectangle 13">
            <a:extLst>
              <a:ext uri="{FF2B5EF4-FFF2-40B4-BE49-F238E27FC236}">
                <a16:creationId xmlns:a16="http://schemas.microsoft.com/office/drawing/2014/main" id="{DEF78755-C918-6C2D-A914-D71EEB5D140F}"/>
              </a:ext>
            </a:extLst>
          </p:cNvPr>
          <p:cNvSpPr>
            <a:spLocks noChangeArrowheads="1"/>
          </p:cNvSpPr>
          <p:nvPr/>
        </p:nvSpPr>
        <p:spPr bwMode="auto">
          <a:xfrm>
            <a:off x="6444835" y="4763852"/>
            <a:ext cx="5271654" cy="1384995"/>
          </a:xfrm>
          <a:prstGeom prst="rect">
            <a:avLst/>
          </a:prstGeom>
          <a:solidFill>
            <a:schemeClr val="tx1"/>
          </a:solidFill>
        </p:spPr>
        <p:txBody>
          <a:bodyPr wrap="square" rtlCol="0">
            <a:spAutoFit/>
          </a:bodyPr>
          <a:lstStyle/>
          <a:p>
            <a:r>
              <a:rPr lang="en-GB" altLang="en-US" sz="1400" dirty="0">
                <a:solidFill>
                  <a:schemeClr val="bg1"/>
                </a:solidFill>
                <a:latin typeface="Consolas" panose="020B0609020204030204" pitchFamily="49" charset="0"/>
                <a:cs typeface="Consolas" panose="020B0609020204030204" pitchFamily="49" charset="0"/>
              </a:rPr>
              <a:t>    def </a:t>
            </a:r>
            <a:r>
              <a:rPr lang="en-GB" altLang="en-US" sz="1400" dirty="0" err="1">
                <a:solidFill>
                  <a:schemeClr val="bg1"/>
                </a:solidFill>
                <a:latin typeface="Consolas" panose="020B0609020204030204" pitchFamily="49" charset="0"/>
                <a:cs typeface="Consolas" panose="020B0609020204030204" pitchFamily="49" charset="0"/>
              </a:rPr>
              <a:t>get_version</a:t>
            </a:r>
            <a:r>
              <a:rPr lang="en-GB" altLang="en-US" sz="1400" dirty="0">
                <a:solidFill>
                  <a:schemeClr val="bg1"/>
                </a:solidFill>
                <a:latin typeface="Consolas" panose="020B0609020204030204" pitchFamily="49" charset="0"/>
                <a:cs typeface="Consolas" panose="020B0609020204030204" pitchFamily="49" charset="0"/>
              </a:rPr>
              <a:t>(</a:t>
            </a:r>
            <a:r>
              <a:rPr lang="en-GB" altLang="en-US" sz="1400" dirty="0" err="1">
                <a:solidFill>
                  <a:schemeClr val="bg1"/>
                </a:solidFill>
                <a:latin typeface="Consolas" panose="020B0609020204030204" pitchFamily="49" charset="0"/>
                <a:cs typeface="Consolas" panose="020B0609020204030204" pitchFamily="49" charset="0"/>
              </a:rPr>
              <a:t>cls</a:t>
            </a:r>
            <a:r>
              <a:rPr lang="en-GB" altLang="en-US" sz="1400" dirty="0">
                <a:solidFill>
                  <a:schemeClr val="bg1"/>
                </a:solidFill>
                <a:latin typeface="Consolas" panose="020B0609020204030204" pitchFamily="49" charset="0"/>
                <a:cs typeface="Consolas" panose="020B0609020204030204" pitchFamily="49" charset="0"/>
              </a:rPr>
              <a:t>):</a:t>
            </a:r>
          </a:p>
          <a:p>
            <a:r>
              <a:rPr lang="en-GB" altLang="en-US" sz="1400" dirty="0">
                <a:solidFill>
                  <a:schemeClr val="bg1"/>
                </a:solidFill>
                <a:latin typeface="Consolas" panose="020B0609020204030204" pitchFamily="49" charset="0"/>
                <a:cs typeface="Consolas" panose="020B0609020204030204" pitchFamily="49" charset="0"/>
              </a:rPr>
              <a:t>        return </a:t>
            </a:r>
            <a:r>
              <a:rPr lang="en-GB" altLang="en-US" sz="1400" dirty="0" err="1">
                <a:solidFill>
                  <a:schemeClr val="bg1"/>
                </a:solidFill>
                <a:latin typeface="Consolas" panose="020B0609020204030204" pitchFamily="49" charset="0"/>
                <a:cs typeface="Consolas" panose="020B0609020204030204" pitchFamily="49" charset="0"/>
              </a:rPr>
              <a:t>f"Game</a:t>
            </a:r>
            <a:r>
              <a:rPr lang="en-GB" altLang="en-US" sz="1400" dirty="0">
                <a:solidFill>
                  <a:schemeClr val="bg1"/>
                </a:solidFill>
                <a:latin typeface="Consolas" panose="020B0609020204030204" pitchFamily="49" charset="0"/>
                <a:cs typeface="Consolas" panose="020B0609020204030204" pitchFamily="49" charset="0"/>
              </a:rPr>
              <a:t> Version: {</a:t>
            </a:r>
            <a:r>
              <a:rPr lang="en-GB" altLang="en-US" sz="1400" dirty="0" err="1">
                <a:solidFill>
                  <a:schemeClr val="bg1"/>
                </a:solidFill>
                <a:latin typeface="Consolas" panose="020B0609020204030204" pitchFamily="49" charset="0"/>
                <a:cs typeface="Consolas" panose="020B0609020204030204" pitchFamily="49" charset="0"/>
              </a:rPr>
              <a:t>cls</a:t>
            </a:r>
            <a:r>
              <a:rPr lang="en-GB" altLang="en-US" sz="1400" dirty="0">
                <a:solidFill>
                  <a:schemeClr val="bg1"/>
                </a:solidFill>
                <a:latin typeface="Consolas" panose="020B0609020204030204" pitchFamily="49" charset="0"/>
                <a:cs typeface="Consolas" panose="020B0609020204030204" pitchFamily="49" charset="0"/>
              </a:rPr>
              <a:t>._</a:t>
            </a:r>
            <a:r>
              <a:rPr lang="en-GB" altLang="en-US" sz="1400" dirty="0" err="1">
                <a:solidFill>
                  <a:schemeClr val="bg1"/>
                </a:solidFill>
                <a:latin typeface="Consolas" panose="020B0609020204030204" pitchFamily="49" charset="0"/>
                <a:cs typeface="Consolas" panose="020B0609020204030204" pitchFamily="49" charset="0"/>
              </a:rPr>
              <a:t>game_version</a:t>
            </a:r>
            <a:r>
              <a:rPr lang="en-GB" altLang="en-US" sz="1400" dirty="0">
                <a:solidFill>
                  <a:schemeClr val="bg1"/>
                </a:solidFill>
                <a:latin typeface="Consolas" panose="020B0609020204030204" pitchFamily="49" charset="0"/>
                <a:cs typeface="Consolas" panose="020B0609020204030204" pitchFamily="49" charset="0"/>
              </a:rPr>
              <a:t>}"</a:t>
            </a:r>
          </a:p>
          <a:p>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b="1" dirty="0" err="1">
                <a:solidFill>
                  <a:schemeClr val="accent1"/>
                </a:solidFill>
                <a:latin typeface="Consolas" panose="020B0609020204030204" pitchFamily="49" charset="0"/>
                <a:cs typeface="Consolas" panose="020B0609020204030204" pitchFamily="49" charset="0"/>
              </a:rPr>
              <a:t>get_version</a:t>
            </a:r>
            <a:r>
              <a:rPr lang="en-GB" altLang="en-US" sz="1400" b="1" dirty="0">
                <a:solidFill>
                  <a:schemeClr val="accent1"/>
                </a:solidFill>
                <a:latin typeface="Consolas" panose="020B0609020204030204" pitchFamily="49" charset="0"/>
                <a:cs typeface="Consolas" panose="020B0609020204030204" pitchFamily="49" charset="0"/>
              </a:rPr>
              <a:t> </a:t>
            </a:r>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rgbClr val="FFFF00"/>
                </a:solidFill>
                <a:latin typeface="Consolas" panose="020B0609020204030204" pitchFamily="49" charset="0"/>
                <a:cs typeface="Consolas" panose="020B0609020204030204" pitchFamily="49" charset="0"/>
              </a:rPr>
              <a:t>classmethod</a:t>
            </a:r>
            <a:r>
              <a:rPr lang="en-GB" altLang="en-US" sz="1400" dirty="0">
                <a:solidFill>
                  <a:srgbClr val="FFFF00"/>
                </a:solidFill>
                <a:latin typeface="Consolas" panose="020B0609020204030204" pitchFamily="49" charset="0"/>
                <a:cs typeface="Consolas" panose="020B0609020204030204" pitchFamily="49" charset="0"/>
              </a:rPr>
              <a:t>(</a:t>
            </a:r>
            <a:r>
              <a:rPr lang="en-GB" altLang="en-US" sz="1400" dirty="0" err="1">
                <a:solidFill>
                  <a:srgbClr val="FFFF00"/>
                </a:solidFill>
                <a:latin typeface="Consolas" panose="020B0609020204030204" pitchFamily="49" charset="0"/>
                <a:cs typeface="Consolas" panose="020B0609020204030204" pitchFamily="49" charset="0"/>
              </a:rPr>
              <a:t>get_version</a:t>
            </a:r>
            <a:r>
              <a:rPr lang="en-GB" altLang="en-US" sz="1400" dirty="0">
                <a:solidFill>
                  <a:srgbClr val="FFFF00"/>
                </a:solidFill>
                <a:latin typeface="Consolas" panose="020B0609020204030204" pitchFamily="49" charset="0"/>
                <a:cs typeface="Consolas" panose="020B0609020204030204" pitchFamily="49" charset="0"/>
              </a:rPr>
              <a:t>)</a:t>
            </a:r>
          </a:p>
          <a:p>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print(</a:t>
            </a:r>
            <a:r>
              <a:rPr lang="en-GB" altLang="en-US" sz="1400" dirty="0" err="1">
                <a:solidFill>
                  <a:schemeClr val="bg1"/>
                </a:solidFill>
                <a:latin typeface="Consolas" panose="020B0609020204030204" pitchFamily="49" charset="0"/>
                <a:cs typeface="Consolas" panose="020B0609020204030204" pitchFamily="49" charset="0"/>
              </a:rPr>
              <a:t>Tank.</a:t>
            </a:r>
            <a:r>
              <a:rPr lang="en-GB" altLang="en-US" sz="1400" b="1" dirty="0" err="1">
                <a:solidFill>
                  <a:schemeClr val="accent1"/>
                </a:solidFill>
                <a:latin typeface="Consolas" panose="020B0609020204030204" pitchFamily="49" charset="0"/>
                <a:cs typeface="Consolas" panose="020B0609020204030204" pitchFamily="49" charset="0"/>
              </a:rPr>
              <a:t>get_version</a:t>
            </a:r>
            <a:r>
              <a:rPr lang="en-GB" altLang="en-US" sz="1400" dirty="0">
                <a:solidFill>
                  <a:schemeClr val="bg1"/>
                </a:solidFill>
                <a:latin typeface="Consolas" panose="020B0609020204030204" pitchFamily="49" charset="0"/>
                <a:cs typeface="Consolas" panose="020B0609020204030204" pitchFamily="49" charset="0"/>
              </a:rPr>
              <a:t>())</a:t>
            </a:r>
          </a:p>
        </p:txBody>
      </p:sp>
      <p:sp>
        <p:nvSpPr>
          <p:cNvPr id="15" name="TextBox 14">
            <a:extLst>
              <a:ext uri="{FF2B5EF4-FFF2-40B4-BE49-F238E27FC236}">
                <a16:creationId xmlns:a16="http://schemas.microsoft.com/office/drawing/2014/main" id="{6F21905C-984F-502C-DF37-F2F6158D95B0}"/>
              </a:ext>
            </a:extLst>
          </p:cNvPr>
          <p:cNvSpPr txBox="1"/>
          <p:nvPr/>
        </p:nvSpPr>
        <p:spPr>
          <a:xfrm>
            <a:off x="6187818" y="3502075"/>
            <a:ext cx="1955504" cy="646331"/>
          </a:xfrm>
          <a:prstGeom prst="rect">
            <a:avLst/>
          </a:prstGeom>
          <a:solidFill>
            <a:schemeClr val="accent6">
              <a:lumMod val="40000"/>
              <a:lumOff val="60000"/>
            </a:schemeClr>
          </a:solidFill>
          <a:ln>
            <a:solidFill>
              <a:schemeClr val="accent6">
                <a:lumMod val="20000"/>
                <a:lumOff val="80000"/>
              </a:schemeClr>
            </a:solidFill>
          </a:ln>
        </p:spPr>
        <p:txBody>
          <a:bodyPr wrap="square" rtlCol="0">
            <a:spAutoFit/>
          </a:bodyPr>
          <a:lstStyle/>
          <a:p>
            <a:r>
              <a:rPr lang="en-GB" dirty="0"/>
              <a:t>The class name is passed implicitly</a:t>
            </a:r>
          </a:p>
        </p:txBody>
      </p:sp>
      <p:sp>
        <p:nvSpPr>
          <p:cNvPr id="9" name="TextBox 8">
            <a:extLst>
              <a:ext uri="{FF2B5EF4-FFF2-40B4-BE49-F238E27FC236}">
                <a16:creationId xmlns:a16="http://schemas.microsoft.com/office/drawing/2014/main" id="{D7FFB43D-CE50-A659-E153-46931E72B754}"/>
              </a:ext>
            </a:extLst>
          </p:cNvPr>
          <p:cNvSpPr txBox="1"/>
          <p:nvPr/>
        </p:nvSpPr>
        <p:spPr>
          <a:xfrm>
            <a:off x="3937330" y="6399558"/>
            <a:ext cx="2158670" cy="369332"/>
          </a:xfrm>
          <a:prstGeom prst="rect">
            <a:avLst/>
          </a:prstGeom>
          <a:solidFill>
            <a:schemeClr val="bg1"/>
          </a:solidFill>
          <a:ln>
            <a:solidFill>
              <a:schemeClr val="tx1"/>
            </a:solidFill>
          </a:ln>
        </p:spPr>
        <p:txBody>
          <a:bodyPr wrap="square" rtlCol="0">
            <a:spAutoFit/>
          </a:bodyPr>
          <a:lstStyle/>
          <a:p>
            <a:r>
              <a:rPr lang="en-GB" dirty="0"/>
              <a:t>Game Version: 1.0.0</a:t>
            </a:r>
          </a:p>
        </p:txBody>
      </p:sp>
      <p:sp>
        <p:nvSpPr>
          <p:cNvPr id="17" name="TextBox 16">
            <a:extLst>
              <a:ext uri="{FF2B5EF4-FFF2-40B4-BE49-F238E27FC236}">
                <a16:creationId xmlns:a16="http://schemas.microsoft.com/office/drawing/2014/main" id="{136AC6F5-BC4F-9074-D179-BD4858B02182}"/>
              </a:ext>
            </a:extLst>
          </p:cNvPr>
          <p:cNvSpPr txBox="1"/>
          <p:nvPr/>
        </p:nvSpPr>
        <p:spPr>
          <a:xfrm>
            <a:off x="9557819" y="6167358"/>
            <a:ext cx="2158670" cy="369332"/>
          </a:xfrm>
          <a:prstGeom prst="rect">
            <a:avLst/>
          </a:prstGeom>
          <a:solidFill>
            <a:schemeClr val="bg1"/>
          </a:solidFill>
          <a:ln>
            <a:solidFill>
              <a:schemeClr val="tx1"/>
            </a:solidFill>
          </a:ln>
        </p:spPr>
        <p:txBody>
          <a:bodyPr wrap="square" rtlCol="0">
            <a:spAutoFit/>
          </a:bodyPr>
          <a:lstStyle/>
          <a:p>
            <a:r>
              <a:rPr lang="en-GB" dirty="0"/>
              <a:t>Game Version: 1.0.0</a:t>
            </a:r>
          </a:p>
        </p:txBody>
      </p:sp>
    </p:spTree>
    <p:extLst>
      <p:ext uri="{BB962C8B-B14F-4D97-AF65-F5344CB8AC3E}">
        <p14:creationId xmlns:p14="http://schemas.microsoft.com/office/powerpoint/2010/main" val="2918569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99118-099E-6F85-7431-50DDA90AD1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3B0271-FD2C-0DE1-CC9E-CBDAC4092AF4}"/>
              </a:ext>
            </a:extLst>
          </p:cNvPr>
          <p:cNvSpPr>
            <a:spLocks noGrp="1"/>
          </p:cNvSpPr>
          <p:nvPr>
            <p:ph type="ctrTitle"/>
          </p:nvPr>
        </p:nvSpPr>
        <p:spPr/>
        <p:txBody>
          <a:bodyPr/>
          <a:lstStyle/>
          <a:p>
            <a:r>
              <a:rPr lang="en-GB" dirty="0"/>
              <a:t>Inheritance</a:t>
            </a:r>
          </a:p>
        </p:txBody>
      </p:sp>
      <p:sp>
        <p:nvSpPr>
          <p:cNvPr id="3" name="Text Placeholder 2">
            <a:extLst>
              <a:ext uri="{FF2B5EF4-FFF2-40B4-BE49-F238E27FC236}">
                <a16:creationId xmlns:a16="http://schemas.microsoft.com/office/drawing/2014/main" id="{C582584A-A617-7D8F-9F12-32BEC152CAC4}"/>
              </a:ext>
            </a:extLst>
          </p:cNvPr>
          <p:cNvSpPr>
            <a:spLocks noGrp="1"/>
          </p:cNvSpPr>
          <p:nvPr>
            <p:ph type="body" sz="quarter" idx="14"/>
          </p:nvPr>
        </p:nvSpPr>
        <p:spPr>
          <a:xfrm>
            <a:off x="443920" y="1479176"/>
            <a:ext cx="5846873" cy="4315337"/>
          </a:xfrm>
        </p:spPr>
        <p:txBody>
          <a:bodyPr/>
          <a:lstStyle/>
          <a:p>
            <a:r>
              <a:rPr lang="en-GB" b="1" dirty="0"/>
              <a:t>Understanding Inheritance</a:t>
            </a:r>
          </a:p>
          <a:p>
            <a:pPr marL="285750" indent="-285750">
              <a:buFont typeface="Arial" panose="020B0604020202020204" pitchFamily="34" charset="0"/>
              <a:buChar char="•"/>
            </a:pPr>
            <a:r>
              <a:rPr lang="en-GB" dirty="0"/>
              <a:t>Core OO concept.</a:t>
            </a:r>
          </a:p>
          <a:p>
            <a:pPr marL="285750" indent="-285750">
              <a:buFont typeface="Arial" panose="020B0604020202020204" pitchFamily="34" charset="0"/>
              <a:buChar char="•"/>
            </a:pPr>
            <a:r>
              <a:rPr lang="en-GB" dirty="0"/>
              <a:t>Build parent Base class for classes with:</a:t>
            </a:r>
          </a:p>
          <a:p>
            <a:pPr marL="971550" lvl="1" indent="-285750"/>
            <a:r>
              <a:rPr lang="en-GB" dirty="0"/>
              <a:t>Similar data</a:t>
            </a:r>
          </a:p>
          <a:p>
            <a:pPr marL="971550" lvl="1" indent="-285750"/>
            <a:r>
              <a:rPr lang="en-GB" dirty="0"/>
              <a:t>Similar functionality</a:t>
            </a:r>
          </a:p>
          <a:p>
            <a:pPr marL="285750" indent="-285750">
              <a:buFont typeface="Arial" panose="020B0604020202020204" pitchFamily="34" charset="0"/>
              <a:buChar char="•"/>
            </a:pPr>
            <a:r>
              <a:rPr lang="en-GB" b="1" dirty="0"/>
              <a:t>Derived</a:t>
            </a:r>
            <a:r>
              <a:rPr lang="en-GB" dirty="0"/>
              <a:t> inherits from </a:t>
            </a:r>
            <a:r>
              <a:rPr lang="en-GB" b="1" dirty="0"/>
              <a:t>Base</a:t>
            </a:r>
          </a:p>
          <a:p>
            <a:pPr marL="285750" indent="-285750">
              <a:buFont typeface="Arial" panose="020B0604020202020204" pitchFamily="34" charset="0"/>
              <a:buChar char="•"/>
            </a:pPr>
            <a:r>
              <a:rPr lang="en-GB" dirty="0"/>
              <a:t>Leave differences to derived child classes</a:t>
            </a:r>
          </a:p>
          <a:p>
            <a:pPr marL="285750" indent="-285750">
              <a:buFont typeface="Arial" panose="020B0604020202020204" pitchFamily="34" charset="0"/>
              <a:buChar char="•"/>
            </a:pPr>
            <a:r>
              <a:rPr lang="en-GB" dirty="0"/>
              <a:t>Python supports multiple inheritance - not often needed.</a:t>
            </a:r>
          </a:p>
          <a:p>
            <a:pPr marL="285750" indent="-285750">
              <a:buFont typeface="Arial" panose="020B0604020202020204" pitchFamily="34" charset="0"/>
              <a:buChar char="•"/>
            </a:pPr>
            <a:r>
              <a:rPr lang="en-GB" dirty="0"/>
              <a:t>Common to derive our own classes from Python's own:</a:t>
            </a:r>
          </a:p>
          <a:p>
            <a:pPr marL="971550" lvl="1" indent="-285750"/>
            <a:r>
              <a:rPr lang="en-GB" dirty="0"/>
              <a:t> Multithreading, Exceptions etc.</a:t>
            </a:r>
          </a:p>
          <a:p>
            <a:r>
              <a:rPr lang="en-GB" b="1" dirty="0"/>
              <a:t>The super() built-in function</a:t>
            </a:r>
          </a:p>
          <a:p>
            <a:pPr marL="285750" indent="-285750">
              <a:buFont typeface="Arial" panose="020B0604020202020204" pitchFamily="34" charset="0"/>
              <a:buChar char="•"/>
            </a:pPr>
            <a:r>
              <a:rPr lang="en-GB" dirty="0"/>
              <a:t>Simplifies inheritance and code</a:t>
            </a:r>
          </a:p>
          <a:p>
            <a:pPr marL="971550" lvl="1" indent="-285750"/>
            <a:r>
              <a:rPr lang="en-GB" dirty="0"/>
              <a:t>Follows </a:t>
            </a:r>
            <a:r>
              <a:rPr lang="en-GB" b="1" dirty="0"/>
              <a:t>MRO</a:t>
            </a:r>
          </a:p>
        </p:txBody>
      </p:sp>
      <p:sp>
        <p:nvSpPr>
          <p:cNvPr id="5" name="Slide Number Placeholder 4">
            <a:extLst>
              <a:ext uri="{FF2B5EF4-FFF2-40B4-BE49-F238E27FC236}">
                <a16:creationId xmlns:a16="http://schemas.microsoft.com/office/drawing/2014/main" id="{C0F9F0A8-3130-34BB-F188-30C98F6128EF}"/>
              </a:ext>
            </a:extLst>
          </p:cNvPr>
          <p:cNvSpPr>
            <a:spLocks noGrp="1"/>
          </p:cNvSpPr>
          <p:nvPr>
            <p:ph type="sldNum" sz="quarter" idx="12"/>
          </p:nvPr>
        </p:nvSpPr>
        <p:spPr/>
        <p:txBody>
          <a:bodyPr/>
          <a:lstStyle/>
          <a:p>
            <a:fld id="{F3469444-D02B-D446-9CF8-19DEDDE073D1}" type="slidenum">
              <a:rPr lang="en-US" smtClean="0"/>
              <a:pPr/>
              <a:t>22</a:t>
            </a:fld>
            <a:endParaRPr lang="en-US" dirty="0"/>
          </a:p>
        </p:txBody>
      </p:sp>
      <p:sp>
        <p:nvSpPr>
          <p:cNvPr id="7" name="Rectangle 6">
            <a:extLst>
              <a:ext uri="{FF2B5EF4-FFF2-40B4-BE49-F238E27FC236}">
                <a16:creationId xmlns:a16="http://schemas.microsoft.com/office/drawing/2014/main" id="{9D92BD80-08F3-8A5D-CB1C-FF9D237BCF50}"/>
              </a:ext>
            </a:extLst>
          </p:cNvPr>
          <p:cNvSpPr>
            <a:spLocks noChangeArrowheads="1"/>
          </p:cNvSpPr>
          <p:nvPr/>
        </p:nvSpPr>
        <p:spPr bwMode="auto">
          <a:xfrm>
            <a:off x="6375387" y="2484090"/>
            <a:ext cx="5733326" cy="1200329"/>
          </a:xfrm>
          <a:prstGeom prst="rect">
            <a:avLst/>
          </a:prstGeom>
          <a:solidFill>
            <a:schemeClr val="tx1"/>
          </a:solidFill>
        </p:spPr>
        <p:txBody>
          <a:bodyPr wrap="square" rtlCol="0">
            <a:spAutoFit/>
          </a:bodyPr>
          <a:lstStyle/>
          <a:p>
            <a:r>
              <a:rPr lang="en-GB" altLang="en-US" dirty="0">
                <a:solidFill>
                  <a:schemeClr val="bg1"/>
                </a:solidFill>
                <a:latin typeface="Consolas" panose="020B0609020204030204" pitchFamily="49" charset="0"/>
                <a:cs typeface="Consolas" panose="020B0609020204030204" pitchFamily="49" charset="0"/>
              </a:rPr>
              <a:t>class </a:t>
            </a:r>
            <a:r>
              <a:rPr lang="en-GB" altLang="en-US" b="1" dirty="0" err="1">
                <a:solidFill>
                  <a:schemeClr val="accent1"/>
                </a:solidFill>
                <a:latin typeface="Consolas" panose="020B0609020204030204" pitchFamily="49" charset="0"/>
                <a:cs typeface="Consolas" panose="020B0609020204030204" pitchFamily="49" charset="0"/>
              </a:rPr>
              <a:t>DerivedClassName</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base_classes</a:t>
            </a:r>
            <a:r>
              <a:rPr lang="en-GB" altLang="en-US" dirty="0">
                <a:solidFill>
                  <a:schemeClr val="bg1"/>
                </a:solidFill>
                <a:latin typeface="Consolas" panose="020B0609020204030204" pitchFamily="49" charset="0"/>
                <a:cs typeface="Consolas" panose="020B0609020204030204" pitchFamily="49" charset="0"/>
              </a:rPr>
              <a:t>):</a:t>
            </a:r>
          </a:p>
          <a:p>
            <a:endParaRPr lang="en-GB" altLang="en-US" dirty="0">
              <a:solidFill>
                <a:schemeClr val="bg1"/>
              </a:solidFill>
              <a:latin typeface="Consolas" panose="020B0609020204030204" pitchFamily="49" charset="0"/>
              <a:cs typeface="Consolas" panose="020B0609020204030204" pitchFamily="49" charset="0"/>
            </a:endParaRPr>
          </a:p>
          <a:p>
            <a:r>
              <a:rPr lang="en-GB" altLang="en-US" dirty="0">
                <a:solidFill>
                  <a:schemeClr val="bg1"/>
                </a:solidFill>
                <a:latin typeface="Consolas" panose="020B0609020204030204" pitchFamily="49" charset="0"/>
                <a:cs typeface="Consolas" panose="020B0609020204030204" pitchFamily="49" charset="0"/>
              </a:rPr>
              <a:t>    def __</a:t>
            </a:r>
            <a:r>
              <a:rPr lang="en-GB" altLang="en-US" dirty="0" err="1">
                <a:solidFill>
                  <a:schemeClr val="bg1"/>
                </a:solidFill>
                <a:latin typeface="Consolas" panose="020B0609020204030204" pitchFamily="49" charset="0"/>
                <a:cs typeface="Consolas" panose="020B0609020204030204" pitchFamily="49" charset="0"/>
              </a:rPr>
              <a:t>init</a:t>
            </a:r>
            <a:r>
              <a:rPr lang="en-GB" altLang="en-US" dirty="0">
                <a:solidFill>
                  <a:schemeClr val="bg1"/>
                </a:solidFill>
                <a:latin typeface="Consolas" panose="020B0609020204030204" pitchFamily="49" charset="0"/>
                <a:cs typeface="Consolas" panose="020B0609020204030204" pitchFamily="49" charset="0"/>
              </a:rPr>
              <a:t>__(self, arguments):</a:t>
            </a:r>
          </a:p>
          <a:p>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base_class</a:t>
            </a:r>
            <a:r>
              <a:rPr lang="en-GB" altLang="en-US" dirty="0">
                <a:solidFill>
                  <a:schemeClr val="bg1"/>
                </a:solidFill>
                <a:latin typeface="Consolas" panose="020B0609020204030204" pitchFamily="49" charset="0"/>
                <a:cs typeface="Consolas" panose="020B0609020204030204" pitchFamily="49" charset="0"/>
              </a:rPr>
              <a:t>.__</a:t>
            </a:r>
            <a:r>
              <a:rPr lang="en-GB" altLang="en-US" dirty="0" err="1">
                <a:solidFill>
                  <a:schemeClr val="bg1"/>
                </a:solidFill>
                <a:latin typeface="Consolas" panose="020B0609020204030204" pitchFamily="49" charset="0"/>
                <a:cs typeface="Consolas" panose="020B0609020204030204" pitchFamily="49" charset="0"/>
              </a:rPr>
              <a:t>init</a:t>
            </a:r>
            <a:r>
              <a:rPr lang="en-GB" altLang="en-US" dirty="0">
                <a:solidFill>
                  <a:schemeClr val="bg1"/>
                </a:solidFill>
                <a:latin typeface="Consolas" panose="020B0609020204030204" pitchFamily="49" charset="0"/>
                <a:cs typeface="Consolas" panose="020B0609020204030204" pitchFamily="49" charset="0"/>
              </a:rPr>
              <a:t>__(</a:t>
            </a:r>
            <a:r>
              <a:rPr lang="en-GB" altLang="en-US" b="1" dirty="0">
                <a:solidFill>
                  <a:schemeClr val="accent2"/>
                </a:solidFill>
                <a:latin typeface="Consolas" panose="020B0609020204030204" pitchFamily="49" charset="0"/>
                <a:cs typeface="Consolas" panose="020B0609020204030204" pitchFamily="49" charset="0"/>
              </a:rPr>
              <a:t>self</a:t>
            </a:r>
            <a:r>
              <a:rPr lang="en-GB" altLang="en-US" dirty="0">
                <a:solidFill>
                  <a:schemeClr val="bg1"/>
                </a:solidFill>
                <a:latin typeface="Consolas" panose="020B0609020204030204" pitchFamily="49" charset="0"/>
                <a:cs typeface="Consolas" panose="020B0609020204030204" pitchFamily="49" charset="0"/>
              </a:rPr>
              <a:t>, arguments)</a:t>
            </a:r>
          </a:p>
        </p:txBody>
      </p:sp>
      <p:sp>
        <p:nvSpPr>
          <p:cNvPr id="14" name="Rectangle 13">
            <a:extLst>
              <a:ext uri="{FF2B5EF4-FFF2-40B4-BE49-F238E27FC236}">
                <a16:creationId xmlns:a16="http://schemas.microsoft.com/office/drawing/2014/main" id="{D8C676C0-415B-D67D-ACCE-E9C7D9BDD95B}"/>
              </a:ext>
            </a:extLst>
          </p:cNvPr>
          <p:cNvSpPr>
            <a:spLocks noChangeArrowheads="1"/>
          </p:cNvSpPr>
          <p:nvPr/>
        </p:nvSpPr>
        <p:spPr bwMode="auto">
          <a:xfrm>
            <a:off x="6375387" y="5194348"/>
            <a:ext cx="5733326" cy="1200329"/>
          </a:xfrm>
          <a:prstGeom prst="rect">
            <a:avLst/>
          </a:prstGeom>
          <a:solidFill>
            <a:schemeClr val="tx1"/>
          </a:solidFill>
        </p:spPr>
        <p:txBody>
          <a:bodyPr wrap="square" rtlCol="0">
            <a:spAutoFit/>
          </a:bodyPr>
          <a:lstStyle/>
          <a:p>
            <a:r>
              <a:rPr lang="en-GB" altLang="en-US" dirty="0">
                <a:solidFill>
                  <a:schemeClr val="bg1"/>
                </a:solidFill>
                <a:latin typeface="Consolas" panose="020B0609020204030204" pitchFamily="49" charset="0"/>
                <a:cs typeface="Consolas" panose="020B0609020204030204" pitchFamily="49" charset="0"/>
              </a:rPr>
              <a:t>class </a:t>
            </a:r>
            <a:r>
              <a:rPr lang="en-GB" altLang="en-US" b="1" dirty="0" err="1">
                <a:solidFill>
                  <a:schemeClr val="accent1"/>
                </a:solidFill>
                <a:latin typeface="Consolas" panose="020B0609020204030204" pitchFamily="49" charset="0"/>
                <a:cs typeface="Consolas" panose="020B0609020204030204" pitchFamily="49" charset="0"/>
              </a:rPr>
              <a:t>DerivedClassName</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base_classes</a:t>
            </a:r>
            <a:r>
              <a:rPr lang="en-GB" altLang="en-US" dirty="0">
                <a:solidFill>
                  <a:schemeClr val="bg1"/>
                </a:solidFill>
                <a:latin typeface="Consolas" panose="020B0609020204030204" pitchFamily="49" charset="0"/>
                <a:cs typeface="Consolas" panose="020B0609020204030204" pitchFamily="49" charset="0"/>
              </a:rPr>
              <a:t>):</a:t>
            </a:r>
          </a:p>
          <a:p>
            <a:endParaRPr lang="en-GB" altLang="en-US" dirty="0">
              <a:solidFill>
                <a:schemeClr val="bg1"/>
              </a:solidFill>
              <a:latin typeface="Consolas" panose="020B0609020204030204" pitchFamily="49" charset="0"/>
              <a:cs typeface="Consolas" panose="020B0609020204030204" pitchFamily="49" charset="0"/>
            </a:endParaRPr>
          </a:p>
          <a:p>
            <a:r>
              <a:rPr lang="en-GB" altLang="en-US" dirty="0">
                <a:solidFill>
                  <a:schemeClr val="bg1"/>
                </a:solidFill>
                <a:latin typeface="Consolas" panose="020B0609020204030204" pitchFamily="49" charset="0"/>
                <a:cs typeface="Consolas" panose="020B0609020204030204" pitchFamily="49" charset="0"/>
              </a:rPr>
              <a:t>    def __</a:t>
            </a:r>
            <a:r>
              <a:rPr lang="en-GB" altLang="en-US" dirty="0" err="1">
                <a:solidFill>
                  <a:schemeClr val="bg1"/>
                </a:solidFill>
                <a:latin typeface="Consolas" panose="020B0609020204030204" pitchFamily="49" charset="0"/>
                <a:cs typeface="Consolas" panose="020B0609020204030204" pitchFamily="49" charset="0"/>
              </a:rPr>
              <a:t>init</a:t>
            </a:r>
            <a:r>
              <a:rPr lang="en-GB" altLang="en-US" dirty="0">
                <a:solidFill>
                  <a:schemeClr val="bg1"/>
                </a:solidFill>
                <a:latin typeface="Consolas" panose="020B0609020204030204" pitchFamily="49" charset="0"/>
                <a:cs typeface="Consolas" panose="020B0609020204030204" pitchFamily="49" charset="0"/>
              </a:rPr>
              <a:t>__(self, arguments):</a:t>
            </a:r>
          </a:p>
          <a:p>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super</a:t>
            </a:r>
            <a:r>
              <a:rPr lang="en-GB" altLang="en-US" dirty="0">
                <a:solidFill>
                  <a:schemeClr val="bg1"/>
                </a:solidFill>
                <a:latin typeface="Consolas" panose="020B0609020204030204" pitchFamily="49" charset="0"/>
                <a:cs typeface="Consolas" panose="020B0609020204030204" pitchFamily="49" charset="0"/>
              </a:rPr>
              <a:t>().__</a:t>
            </a:r>
            <a:r>
              <a:rPr lang="en-GB" altLang="en-US" dirty="0" err="1">
                <a:solidFill>
                  <a:schemeClr val="bg1"/>
                </a:solidFill>
                <a:latin typeface="Consolas" panose="020B0609020204030204" pitchFamily="49" charset="0"/>
                <a:cs typeface="Consolas" panose="020B0609020204030204" pitchFamily="49" charset="0"/>
              </a:rPr>
              <a:t>init</a:t>
            </a:r>
            <a:r>
              <a:rPr lang="en-GB" altLang="en-US" dirty="0">
                <a:solidFill>
                  <a:schemeClr val="bg1"/>
                </a:solidFill>
                <a:latin typeface="Consolas" panose="020B0609020204030204" pitchFamily="49" charset="0"/>
                <a:cs typeface="Consolas" panose="020B0609020204030204" pitchFamily="49" charset="0"/>
              </a:rPr>
              <a:t>__(arguments)</a:t>
            </a:r>
          </a:p>
        </p:txBody>
      </p:sp>
    </p:spTree>
    <p:extLst>
      <p:ext uri="{BB962C8B-B14F-4D97-AF65-F5344CB8AC3E}">
        <p14:creationId xmlns:p14="http://schemas.microsoft.com/office/powerpoint/2010/main" val="36362192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524A3-F4B5-FF09-F4C0-FFD70E203E30}"/>
              </a:ext>
            </a:extLst>
          </p:cNvPr>
          <p:cNvSpPr>
            <a:spLocks noGrp="1"/>
          </p:cNvSpPr>
          <p:nvPr>
            <p:ph type="ctrTitle"/>
          </p:nvPr>
        </p:nvSpPr>
        <p:spPr/>
        <p:txBody>
          <a:bodyPr/>
          <a:lstStyle/>
          <a:p>
            <a:r>
              <a:rPr lang="en-GB" dirty="0"/>
              <a:t>Inheritance terminology</a:t>
            </a:r>
          </a:p>
        </p:txBody>
      </p:sp>
      <p:pic>
        <p:nvPicPr>
          <p:cNvPr id="11" name="Content Placeholder 10" descr="A diagram of vehicles and tanks&#10;&#10;AI-generated content may be incorrect.">
            <a:extLst>
              <a:ext uri="{FF2B5EF4-FFF2-40B4-BE49-F238E27FC236}">
                <a16:creationId xmlns:a16="http://schemas.microsoft.com/office/drawing/2014/main" id="{D325507E-666B-7486-4929-D2F997FD792F}"/>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2610787" y="1789113"/>
            <a:ext cx="3728751" cy="4237037"/>
          </a:xfrm>
        </p:spPr>
      </p:pic>
      <p:sp>
        <p:nvSpPr>
          <p:cNvPr id="4" name="Text Placeholder 3">
            <a:extLst>
              <a:ext uri="{FF2B5EF4-FFF2-40B4-BE49-F238E27FC236}">
                <a16:creationId xmlns:a16="http://schemas.microsoft.com/office/drawing/2014/main" id="{EB8435DD-0190-F2B3-DB52-7EC55D2E4661}"/>
              </a:ext>
            </a:extLst>
          </p:cNvPr>
          <p:cNvSpPr>
            <a:spLocks noGrp="1"/>
          </p:cNvSpPr>
          <p:nvPr>
            <p:ph type="body" sz="quarter" idx="14"/>
          </p:nvPr>
        </p:nvSpPr>
        <p:spPr/>
        <p:txBody>
          <a:bodyPr/>
          <a:lstStyle/>
          <a:p>
            <a:r>
              <a:rPr lang="en-GB" dirty="0"/>
              <a:t>Inheritance hierarchy</a:t>
            </a:r>
          </a:p>
        </p:txBody>
      </p:sp>
      <p:sp>
        <p:nvSpPr>
          <p:cNvPr id="5" name="Slide Number Placeholder 4">
            <a:extLst>
              <a:ext uri="{FF2B5EF4-FFF2-40B4-BE49-F238E27FC236}">
                <a16:creationId xmlns:a16="http://schemas.microsoft.com/office/drawing/2014/main" id="{E46A1B8E-1613-58D7-47FE-E64985DFC469}"/>
              </a:ext>
            </a:extLst>
          </p:cNvPr>
          <p:cNvSpPr>
            <a:spLocks noGrp="1"/>
          </p:cNvSpPr>
          <p:nvPr>
            <p:ph type="sldNum" sz="quarter" idx="12"/>
          </p:nvPr>
        </p:nvSpPr>
        <p:spPr/>
        <p:txBody>
          <a:bodyPr/>
          <a:lstStyle/>
          <a:p>
            <a:fld id="{F3469444-D02B-D446-9CF8-19DEDDE073D1}" type="slidenum">
              <a:rPr lang="en-US" smtClean="0"/>
              <a:pPr/>
              <a:t>23</a:t>
            </a:fld>
            <a:endParaRPr lang="en-US" dirty="0"/>
          </a:p>
        </p:txBody>
      </p:sp>
      <p:sp>
        <p:nvSpPr>
          <p:cNvPr id="14" name="Rectangle 5">
            <a:extLst>
              <a:ext uri="{FF2B5EF4-FFF2-40B4-BE49-F238E27FC236}">
                <a16:creationId xmlns:a16="http://schemas.microsoft.com/office/drawing/2014/main" id="{351CF3D5-81A1-A4C3-F356-265E89A9508A}"/>
              </a:ext>
            </a:extLst>
          </p:cNvPr>
          <p:cNvSpPr>
            <a:spLocks noChangeArrowheads="1"/>
          </p:cNvSpPr>
          <p:nvPr/>
        </p:nvSpPr>
        <p:spPr bwMode="auto">
          <a:xfrm>
            <a:off x="1625600" y="3600283"/>
            <a:ext cx="850888" cy="614363"/>
          </a:xfrm>
          <a:prstGeom prst="rect">
            <a:avLst/>
          </a:prstGeom>
          <a:noFill/>
          <a:ln w="12700">
            <a:solidFill>
              <a:srgbClr val="969696"/>
            </a:solidFill>
            <a:miter lim="800000"/>
            <a:headEnd/>
            <a:tailEnd/>
          </a:ln>
          <a:extLst>
            <a:ext uri="{909E8E84-426E-40dd-AFC4-6F175D3DCCD1}">
              <a14:hiddenFill xmlns="" xmlns:a14="http://schemas.microsoft.com/office/drawing/2010/main">
                <a:solidFill>
                  <a:srgbClr val="FFFFFF"/>
                </a:solidFill>
              </a14:hiddenFill>
            </a:ext>
          </a:extLst>
        </p:spPr>
        <p:txBody>
          <a:bodyPr wrap="none" lIns="90488" tIns="44450" rIns="90488" bIns="44450"/>
          <a:lstStyle/>
          <a:p>
            <a:pPr marL="373063" indent="-373063" defTabSz="730250">
              <a:lnSpc>
                <a:spcPct val="90000"/>
              </a:lnSpc>
              <a:spcBef>
                <a:spcPct val="30000"/>
              </a:spcBef>
            </a:pPr>
            <a:r>
              <a:rPr lang="en-US" sz="1600" b="1" dirty="0"/>
              <a:t>Derived</a:t>
            </a:r>
            <a:endParaRPr lang="en-US" sz="1600" dirty="0">
              <a:solidFill>
                <a:srgbClr val="000066"/>
              </a:solidFill>
            </a:endParaRPr>
          </a:p>
          <a:p>
            <a:pPr marL="373063" indent="-373063" defTabSz="730250">
              <a:lnSpc>
                <a:spcPct val="90000"/>
              </a:lnSpc>
              <a:spcBef>
                <a:spcPct val="30000"/>
              </a:spcBef>
            </a:pPr>
            <a:r>
              <a:rPr lang="en-US" sz="1600" dirty="0">
                <a:solidFill>
                  <a:srgbClr val="000066"/>
                </a:solidFill>
              </a:rPr>
              <a:t>Subclass</a:t>
            </a:r>
            <a:endParaRPr lang="en-US" sz="1600" dirty="0">
              <a:solidFill>
                <a:srgbClr val="969696"/>
              </a:solidFill>
            </a:endParaRPr>
          </a:p>
        </p:txBody>
      </p:sp>
      <p:sp>
        <p:nvSpPr>
          <p:cNvPr id="20" name="Rectangle 8">
            <a:extLst>
              <a:ext uri="{FF2B5EF4-FFF2-40B4-BE49-F238E27FC236}">
                <a16:creationId xmlns:a16="http://schemas.microsoft.com/office/drawing/2014/main" id="{D8B50387-7499-C046-BE04-7DFC8DA1F2A8}"/>
              </a:ext>
            </a:extLst>
          </p:cNvPr>
          <p:cNvSpPr>
            <a:spLocks noChangeArrowheads="1"/>
          </p:cNvSpPr>
          <p:nvPr/>
        </p:nvSpPr>
        <p:spPr bwMode="auto">
          <a:xfrm>
            <a:off x="4698841" y="2088783"/>
            <a:ext cx="1031399" cy="602139"/>
          </a:xfrm>
          <a:prstGeom prst="rect">
            <a:avLst/>
          </a:prstGeom>
          <a:noFill/>
          <a:ln w="12700">
            <a:solidFill>
              <a:srgbClr val="969696"/>
            </a:solidFill>
            <a:miter lim="800000"/>
            <a:headEnd/>
            <a:tailEnd/>
          </a:ln>
          <a:extLst>
            <a:ext uri="{909E8E84-426E-40dd-AFC4-6F175D3DCCD1}">
              <a14:hiddenFill xmlns="" xmlns:a14="http://schemas.microsoft.com/office/drawing/2010/main">
                <a:solidFill>
                  <a:srgbClr val="FFFFFF"/>
                </a:solidFill>
              </a14:hiddenFill>
            </a:ext>
          </a:extLst>
        </p:spPr>
        <p:txBody>
          <a:bodyPr wrap="none" lIns="90488" tIns="44450" rIns="90488" bIns="44450"/>
          <a:lstStyle/>
          <a:p>
            <a:pPr marL="373063" indent="-373063" defTabSz="730250">
              <a:lnSpc>
                <a:spcPct val="90000"/>
              </a:lnSpc>
              <a:spcBef>
                <a:spcPct val="30000"/>
              </a:spcBef>
            </a:pPr>
            <a:r>
              <a:rPr lang="en-US" sz="1600" b="1" dirty="0"/>
              <a:t>Base</a:t>
            </a:r>
            <a:endParaRPr lang="en-US" sz="1600" dirty="0">
              <a:solidFill>
                <a:srgbClr val="000066"/>
              </a:solidFill>
            </a:endParaRPr>
          </a:p>
          <a:p>
            <a:pPr marL="373063" indent="-373063" defTabSz="730250">
              <a:lnSpc>
                <a:spcPct val="90000"/>
              </a:lnSpc>
              <a:spcBef>
                <a:spcPct val="30000"/>
              </a:spcBef>
            </a:pPr>
            <a:r>
              <a:rPr lang="en-US" sz="1600" dirty="0">
                <a:solidFill>
                  <a:srgbClr val="000066"/>
                </a:solidFill>
              </a:rPr>
              <a:t>Superclass</a:t>
            </a:r>
            <a:endParaRPr lang="en-US" sz="1600" dirty="0">
              <a:solidFill>
                <a:srgbClr val="969696"/>
              </a:solidFill>
            </a:endParaRPr>
          </a:p>
        </p:txBody>
      </p:sp>
      <p:sp>
        <p:nvSpPr>
          <p:cNvPr id="21" name="Rectangle 9">
            <a:extLst>
              <a:ext uri="{FF2B5EF4-FFF2-40B4-BE49-F238E27FC236}">
                <a16:creationId xmlns:a16="http://schemas.microsoft.com/office/drawing/2014/main" id="{A486252F-4D84-01D8-FB9A-4CB58A0B9C62}"/>
              </a:ext>
            </a:extLst>
          </p:cNvPr>
          <p:cNvSpPr>
            <a:spLocks noChangeArrowheads="1"/>
          </p:cNvSpPr>
          <p:nvPr/>
        </p:nvSpPr>
        <p:spPr bwMode="auto">
          <a:xfrm>
            <a:off x="2794954" y="2233576"/>
            <a:ext cx="733425" cy="320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0488" tIns="44450" rIns="90488" bIns="44450"/>
          <a:lstStyle/>
          <a:p>
            <a:pPr marL="373063" indent="-373063" defTabSz="730250">
              <a:lnSpc>
                <a:spcPct val="90000"/>
              </a:lnSpc>
              <a:spcBef>
                <a:spcPct val="30000"/>
              </a:spcBef>
            </a:pPr>
            <a:r>
              <a:rPr lang="en-US" b="1" dirty="0"/>
              <a:t>Root</a:t>
            </a:r>
          </a:p>
        </p:txBody>
      </p:sp>
      <p:sp>
        <p:nvSpPr>
          <p:cNvPr id="22" name="Rectangle 8">
            <a:extLst>
              <a:ext uri="{FF2B5EF4-FFF2-40B4-BE49-F238E27FC236}">
                <a16:creationId xmlns:a16="http://schemas.microsoft.com/office/drawing/2014/main" id="{70CFAA59-1A79-5CD7-1B71-D66FF4AD99C8}"/>
              </a:ext>
            </a:extLst>
          </p:cNvPr>
          <p:cNvSpPr>
            <a:spLocks noChangeArrowheads="1"/>
          </p:cNvSpPr>
          <p:nvPr/>
        </p:nvSpPr>
        <p:spPr bwMode="auto">
          <a:xfrm>
            <a:off x="6540749" y="3612507"/>
            <a:ext cx="1031399" cy="602139"/>
          </a:xfrm>
          <a:prstGeom prst="rect">
            <a:avLst/>
          </a:prstGeom>
          <a:noFill/>
          <a:ln w="12700">
            <a:solidFill>
              <a:srgbClr val="969696"/>
            </a:solidFill>
            <a:miter lim="800000"/>
            <a:headEnd/>
            <a:tailEnd/>
          </a:ln>
          <a:extLst>
            <a:ext uri="{909E8E84-426E-40dd-AFC4-6F175D3DCCD1}">
              <a14:hiddenFill xmlns="" xmlns:a14="http://schemas.microsoft.com/office/drawing/2010/main">
                <a:solidFill>
                  <a:srgbClr val="FFFFFF"/>
                </a:solidFill>
              </a14:hiddenFill>
            </a:ext>
          </a:extLst>
        </p:spPr>
        <p:txBody>
          <a:bodyPr wrap="none" lIns="90488" tIns="44450" rIns="90488" bIns="44450"/>
          <a:lstStyle/>
          <a:p>
            <a:pPr marL="373063" indent="-373063" defTabSz="730250">
              <a:lnSpc>
                <a:spcPct val="90000"/>
              </a:lnSpc>
              <a:spcBef>
                <a:spcPct val="30000"/>
              </a:spcBef>
            </a:pPr>
            <a:r>
              <a:rPr lang="en-US" sz="1600" b="1" dirty="0"/>
              <a:t>Base</a:t>
            </a:r>
            <a:endParaRPr lang="en-US" sz="1600" dirty="0">
              <a:solidFill>
                <a:srgbClr val="000066"/>
              </a:solidFill>
            </a:endParaRPr>
          </a:p>
          <a:p>
            <a:pPr marL="373063" indent="-373063" defTabSz="730250">
              <a:lnSpc>
                <a:spcPct val="90000"/>
              </a:lnSpc>
              <a:spcBef>
                <a:spcPct val="30000"/>
              </a:spcBef>
            </a:pPr>
            <a:r>
              <a:rPr lang="en-US" sz="1600" dirty="0">
                <a:solidFill>
                  <a:srgbClr val="000066"/>
                </a:solidFill>
              </a:rPr>
              <a:t>Superclass</a:t>
            </a:r>
            <a:endParaRPr lang="en-US" sz="1600" dirty="0">
              <a:solidFill>
                <a:srgbClr val="969696"/>
              </a:solidFill>
            </a:endParaRPr>
          </a:p>
        </p:txBody>
      </p:sp>
      <p:sp>
        <p:nvSpPr>
          <p:cNvPr id="23" name="Rectangle 5">
            <a:extLst>
              <a:ext uri="{FF2B5EF4-FFF2-40B4-BE49-F238E27FC236}">
                <a16:creationId xmlns:a16="http://schemas.microsoft.com/office/drawing/2014/main" id="{47486580-3901-4E93-1E0D-931A94783A56}"/>
              </a:ext>
            </a:extLst>
          </p:cNvPr>
          <p:cNvSpPr>
            <a:spLocks noChangeArrowheads="1"/>
          </p:cNvSpPr>
          <p:nvPr/>
        </p:nvSpPr>
        <p:spPr bwMode="auto">
          <a:xfrm>
            <a:off x="5596785" y="3612507"/>
            <a:ext cx="850888" cy="614363"/>
          </a:xfrm>
          <a:prstGeom prst="rect">
            <a:avLst/>
          </a:prstGeom>
          <a:noFill/>
          <a:ln w="12700">
            <a:solidFill>
              <a:srgbClr val="969696"/>
            </a:solidFill>
            <a:miter lim="800000"/>
            <a:headEnd/>
            <a:tailEnd/>
          </a:ln>
          <a:extLst>
            <a:ext uri="{909E8E84-426E-40dd-AFC4-6F175D3DCCD1}">
              <a14:hiddenFill xmlns="" xmlns:a14="http://schemas.microsoft.com/office/drawing/2010/main">
                <a:solidFill>
                  <a:srgbClr val="FFFFFF"/>
                </a:solidFill>
              </a14:hiddenFill>
            </a:ext>
          </a:extLst>
        </p:spPr>
        <p:txBody>
          <a:bodyPr wrap="none" lIns="90488" tIns="44450" rIns="90488" bIns="44450"/>
          <a:lstStyle/>
          <a:p>
            <a:pPr marL="373063" indent="-373063" defTabSz="730250">
              <a:lnSpc>
                <a:spcPct val="90000"/>
              </a:lnSpc>
              <a:spcBef>
                <a:spcPct val="30000"/>
              </a:spcBef>
            </a:pPr>
            <a:r>
              <a:rPr lang="en-US" sz="1600" b="1" dirty="0"/>
              <a:t>Derived</a:t>
            </a:r>
            <a:endParaRPr lang="en-US" sz="1600" dirty="0">
              <a:solidFill>
                <a:srgbClr val="000066"/>
              </a:solidFill>
            </a:endParaRPr>
          </a:p>
          <a:p>
            <a:pPr marL="373063" indent="-373063" defTabSz="730250">
              <a:lnSpc>
                <a:spcPct val="90000"/>
              </a:lnSpc>
              <a:spcBef>
                <a:spcPct val="30000"/>
              </a:spcBef>
            </a:pPr>
            <a:r>
              <a:rPr lang="en-US" sz="1600" dirty="0">
                <a:solidFill>
                  <a:srgbClr val="000066"/>
                </a:solidFill>
              </a:rPr>
              <a:t>Subclass</a:t>
            </a:r>
            <a:endParaRPr lang="en-US" sz="1600" dirty="0">
              <a:solidFill>
                <a:srgbClr val="969696"/>
              </a:solidFill>
            </a:endParaRPr>
          </a:p>
        </p:txBody>
      </p:sp>
      <p:sp>
        <p:nvSpPr>
          <p:cNvPr id="24" name="Rectangle 5">
            <a:extLst>
              <a:ext uri="{FF2B5EF4-FFF2-40B4-BE49-F238E27FC236}">
                <a16:creationId xmlns:a16="http://schemas.microsoft.com/office/drawing/2014/main" id="{E85F68D0-A4BF-DAB3-CCC2-4803DDE2C367}"/>
              </a:ext>
            </a:extLst>
          </p:cNvPr>
          <p:cNvSpPr>
            <a:spLocks noChangeArrowheads="1"/>
          </p:cNvSpPr>
          <p:nvPr/>
        </p:nvSpPr>
        <p:spPr bwMode="auto">
          <a:xfrm>
            <a:off x="6440706" y="5158925"/>
            <a:ext cx="850888" cy="614363"/>
          </a:xfrm>
          <a:prstGeom prst="rect">
            <a:avLst/>
          </a:prstGeom>
          <a:noFill/>
          <a:ln w="12700">
            <a:solidFill>
              <a:srgbClr val="969696"/>
            </a:solidFill>
            <a:miter lim="800000"/>
            <a:headEnd/>
            <a:tailEnd/>
          </a:ln>
          <a:extLst>
            <a:ext uri="{909E8E84-426E-40dd-AFC4-6F175D3DCCD1}">
              <a14:hiddenFill xmlns="" xmlns:a14="http://schemas.microsoft.com/office/drawing/2010/main">
                <a:solidFill>
                  <a:srgbClr val="FFFFFF"/>
                </a:solidFill>
              </a14:hiddenFill>
            </a:ext>
          </a:extLst>
        </p:spPr>
        <p:txBody>
          <a:bodyPr wrap="none" lIns="90488" tIns="44450" rIns="90488" bIns="44450"/>
          <a:lstStyle/>
          <a:p>
            <a:pPr marL="373063" indent="-373063" defTabSz="730250">
              <a:lnSpc>
                <a:spcPct val="90000"/>
              </a:lnSpc>
              <a:spcBef>
                <a:spcPct val="30000"/>
              </a:spcBef>
            </a:pPr>
            <a:r>
              <a:rPr lang="en-US" sz="1600" b="1" dirty="0"/>
              <a:t>Derived</a:t>
            </a:r>
            <a:endParaRPr lang="en-US" sz="1600" dirty="0">
              <a:solidFill>
                <a:srgbClr val="000066"/>
              </a:solidFill>
            </a:endParaRPr>
          </a:p>
          <a:p>
            <a:pPr marL="373063" indent="-373063" defTabSz="730250">
              <a:lnSpc>
                <a:spcPct val="90000"/>
              </a:lnSpc>
              <a:spcBef>
                <a:spcPct val="30000"/>
              </a:spcBef>
            </a:pPr>
            <a:r>
              <a:rPr lang="en-US" sz="1600" dirty="0">
                <a:solidFill>
                  <a:srgbClr val="000066"/>
                </a:solidFill>
              </a:rPr>
              <a:t>Subclass</a:t>
            </a:r>
            <a:endParaRPr lang="en-US" sz="1600" dirty="0">
              <a:solidFill>
                <a:srgbClr val="969696"/>
              </a:solidFill>
            </a:endParaRPr>
          </a:p>
        </p:txBody>
      </p:sp>
      <p:sp>
        <p:nvSpPr>
          <p:cNvPr id="25" name="Rectangle 5">
            <a:extLst>
              <a:ext uri="{FF2B5EF4-FFF2-40B4-BE49-F238E27FC236}">
                <a16:creationId xmlns:a16="http://schemas.microsoft.com/office/drawing/2014/main" id="{72D9337D-0217-6F23-33E5-4D188EA3FBFB}"/>
              </a:ext>
            </a:extLst>
          </p:cNvPr>
          <p:cNvSpPr>
            <a:spLocks noChangeArrowheads="1"/>
          </p:cNvSpPr>
          <p:nvPr/>
        </p:nvSpPr>
        <p:spPr bwMode="auto">
          <a:xfrm>
            <a:off x="2736222" y="5155521"/>
            <a:ext cx="850888" cy="614363"/>
          </a:xfrm>
          <a:prstGeom prst="rect">
            <a:avLst/>
          </a:prstGeom>
          <a:noFill/>
          <a:ln w="12700">
            <a:solidFill>
              <a:srgbClr val="969696"/>
            </a:solidFill>
            <a:miter lim="800000"/>
            <a:headEnd/>
            <a:tailEnd/>
          </a:ln>
          <a:extLst>
            <a:ext uri="{909E8E84-426E-40dd-AFC4-6F175D3DCCD1}">
              <a14:hiddenFill xmlns="" xmlns:a14="http://schemas.microsoft.com/office/drawing/2010/main">
                <a:solidFill>
                  <a:srgbClr val="FFFFFF"/>
                </a:solidFill>
              </a14:hiddenFill>
            </a:ext>
          </a:extLst>
        </p:spPr>
        <p:txBody>
          <a:bodyPr wrap="none" lIns="90488" tIns="44450" rIns="90488" bIns="44450"/>
          <a:lstStyle/>
          <a:p>
            <a:pPr marL="373063" indent="-373063" defTabSz="730250">
              <a:lnSpc>
                <a:spcPct val="90000"/>
              </a:lnSpc>
              <a:spcBef>
                <a:spcPct val="30000"/>
              </a:spcBef>
            </a:pPr>
            <a:r>
              <a:rPr lang="en-US" sz="1600" b="1" dirty="0"/>
              <a:t>Derived</a:t>
            </a:r>
            <a:endParaRPr lang="en-US" sz="1600" dirty="0">
              <a:solidFill>
                <a:srgbClr val="000066"/>
              </a:solidFill>
            </a:endParaRPr>
          </a:p>
          <a:p>
            <a:pPr marL="373063" indent="-373063" defTabSz="730250">
              <a:lnSpc>
                <a:spcPct val="90000"/>
              </a:lnSpc>
              <a:spcBef>
                <a:spcPct val="30000"/>
              </a:spcBef>
            </a:pPr>
            <a:r>
              <a:rPr lang="en-US" sz="1600" dirty="0">
                <a:solidFill>
                  <a:srgbClr val="000066"/>
                </a:solidFill>
              </a:rPr>
              <a:t>Subclass</a:t>
            </a:r>
            <a:endParaRPr lang="en-US" sz="1600" dirty="0">
              <a:solidFill>
                <a:srgbClr val="969696"/>
              </a:solidFill>
            </a:endParaRPr>
          </a:p>
        </p:txBody>
      </p:sp>
    </p:spTree>
    <p:extLst>
      <p:ext uri="{BB962C8B-B14F-4D97-AF65-F5344CB8AC3E}">
        <p14:creationId xmlns:p14="http://schemas.microsoft.com/office/powerpoint/2010/main" val="3167055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1EE83-B1E0-BAAA-FB35-355D5D37FC89}"/>
              </a:ext>
            </a:extLst>
          </p:cNvPr>
          <p:cNvSpPr>
            <a:spLocks noGrp="1"/>
          </p:cNvSpPr>
          <p:nvPr>
            <p:ph type="ctrTitle"/>
          </p:nvPr>
        </p:nvSpPr>
        <p:spPr/>
        <p:txBody>
          <a:bodyPr/>
          <a:lstStyle/>
          <a:p>
            <a:r>
              <a:rPr lang="en-GB" dirty="0"/>
              <a:t>Inheritance scope</a:t>
            </a:r>
          </a:p>
        </p:txBody>
      </p:sp>
      <p:sp>
        <p:nvSpPr>
          <p:cNvPr id="3" name="Text Placeholder 2">
            <a:extLst>
              <a:ext uri="{FF2B5EF4-FFF2-40B4-BE49-F238E27FC236}">
                <a16:creationId xmlns:a16="http://schemas.microsoft.com/office/drawing/2014/main" id="{3CC56624-1A9B-250F-482B-9DCEBAB6C581}"/>
              </a:ext>
            </a:extLst>
          </p:cNvPr>
          <p:cNvSpPr>
            <a:spLocks noGrp="1"/>
          </p:cNvSpPr>
          <p:nvPr>
            <p:ph type="body" sz="quarter" idx="14"/>
          </p:nvPr>
        </p:nvSpPr>
        <p:spPr/>
        <p:txBody>
          <a:bodyPr/>
          <a:lstStyle/>
          <a:p>
            <a:r>
              <a:rPr lang="en-GB" b="1" dirty="0"/>
              <a:t>Access Control and Attribute Visibility</a:t>
            </a:r>
          </a:p>
          <a:p>
            <a:pPr marL="285750" indent="-285750">
              <a:buFont typeface="Arial" panose="020B0604020202020204" pitchFamily="34" charset="0"/>
              <a:buChar char="•"/>
            </a:pPr>
            <a:r>
              <a:rPr lang="en-GB" dirty="0"/>
              <a:t>Attributes and methods can be public or private (no strict "protected" keyword).</a:t>
            </a:r>
          </a:p>
          <a:p>
            <a:pPr marL="285750" indent="-285750">
              <a:buFont typeface="Arial" panose="020B0604020202020204" pitchFamily="34" charset="0"/>
              <a:buChar char="•"/>
            </a:pPr>
            <a:r>
              <a:rPr lang="en-GB" dirty="0"/>
              <a:t>Python enforces privacy using a leading double underscore (__</a:t>
            </a:r>
            <a:r>
              <a:rPr lang="en-GB" dirty="0" err="1"/>
              <a:t>attr</a:t>
            </a:r>
            <a:r>
              <a:rPr lang="en-GB" dirty="0"/>
              <a:t>), which performs name mangling.</a:t>
            </a:r>
          </a:p>
          <a:p>
            <a:pPr marL="285750" indent="-285750">
              <a:buFont typeface="Arial" panose="020B0604020202020204" pitchFamily="34" charset="0"/>
              <a:buChar char="•"/>
            </a:pPr>
            <a:r>
              <a:rPr lang="en-GB" dirty="0"/>
              <a:t>A single underscore (_</a:t>
            </a:r>
            <a:r>
              <a:rPr lang="en-GB" dirty="0" err="1"/>
              <a:t>attr</a:t>
            </a:r>
            <a:r>
              <a:rPr lang="en-GB" dirty="0"/>
              <a:t>) is a convention indicating "protected" use, but not enforced.</a:t>
            </a:r>
          </a:p>
          <a:p>
            <a:pPr marL="285750" indent="-285750">
              <a:buFont typeface="Arial" panose="020B0604020202020204" pitchFamily="34" charset="0"/>
              <a:buChar char="•"/>
            </a:pPr>
            <a:r>
              <a:rPr lang="en-GB" dirty="0"/>
              <a:t>Base and derived classes can be in the same module.</a:t>
            </a:r>
          </a:p>
          <a:p>
            <a:pPr marL="285750" indent="-285750">
              <a:buFont typeface="Arial" panose="020B0604020202020204" pitchFamily="34" charset="0"/>
              <a:buChar char="•"/>
            </a:pPr>
            <a:r>
              <a:rPr lang="en-GB" dirty="0"/>
              <a:t>A derived class inherits public attributes and methods from its base class.</a:t>
            </a:r>
          </a:p>
          <a:p>
            <a:pPr marL="285750" indent="-285750">
              <a:buFont typeface="Arial" panose="020B0604020202020204" pitchFamily="34" charset="0"/>
              <a:buChar char="•"/>
            </a:pPr>
            <a:r>
              <a:rPr lang="en-GB" dirty="0"/>
              <a:t>Special methods (__special__) follow the same inheritance rules.</a:t>
            </a:r>
          </a:p>
          <a:p>
            <a:endParaRPr lang="en-GB" dirty="0"/>
          </a:p>
          <a:p>
            <a:endParaRPr lang="en-GB" dirty="0"/>
          </a:p>
        </p:txBody>
      </p:sp>
      <p:sp>
        <p:nvSpPr>
          <p:cNvPr id="4" name="Slide Number Placeholder 3">
            <a:extLst>
              <a:ext uri="{FF2B5EF4-FFF2-40B4-BE49-F238E27FC236}">
                <a16:creationId xmlns:a16="http://schemas.microsoft.com/office/drawing/2014/main" id="{DB4CA4AD-A6C2-0F5B-B505-A8330AC61A95}"/>
              </a:ext>
            </a:extLst>
          </p:cNvPr>
          <p:cNvSpPr>
            <a:spLocks noGrp="1"/>
          </p:cNvSpPr>
          <p:nvPr>
            <p:ph type="sldNum" sz="quarter" idx="12"/>
          </p:nvPr>
        </p:nvSpPr>
        <p:spPr/>
        <p:txBody>
          <a:bodyPr/>
          <a:lstStyle/>
          <a:p>
            <a:fld id="{F3469444-D02B-D446-9CF8-19DEDDE073D1}" type="slidenum">
              <a:rPr lang="en-US" smtClean="0"/>
              <a:pPr/>
              <a:t>24</a:t>
            </a:fld>
            <a:endParaRPr lang="en-US" dirty="0"/>
          </a:p>
        </p:txBody>
      </p:sp>
      <p:sp>
        <p:nvSpPr>
          <p:cNvPr id="5" name="Oval 4">
            <a:extLst>
              <a:ext uri="{FF2B5EF4-FFF2-40B4-BE49-F238E27FC236}">
                <a16:creationId xmlns:a16="http://schemas.microsoft.com/office/drawing/2014/main" id="{802E1DD6-7442-B871-AA41-50D8B25F0473}"/>
              </a:ext>
            </a:extLst>
          </p:cNvPr>
          <p:cNvSpPr/>
          <p:nvPr/>
        </p:nvSpPr>
        <p:spPr>
          <a:xfrm>
            <a:off x="10281311" y="1733108"/>
            <a:ext cx="1004520" cy="1008605"/>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1"/>
                </a:solidFill>
              </a:rPr>
              <a:t>Base</a:t>
            </a:r>
          </a:p>
        </p:txBody>
      </p:sp>
      <p:sp>
        <p:nvSpPr>
          <p:cNvPr id="6" name="Oval 5">
            <a:extLst>
              <a:ext uri="{FF2B5EF4-FFF2-40B4-BE49-F238E27FC236}">
                <a16:creationId xmlns:a16="http://schemas.microsoft.com/office/drawing/2014/main" id="{6E697034-A7DD-01E7-5A31-1E4A09CB6FE8}"/>
              </a:ext>
            </a:extLst>
          </p:cNvPr>
          <p:cNvSpPr/>
          <p:nvPr/>
        </p:nvSpPr>
        <p:spPr>
          <a:xfrm>
            <a:off x="10281312" y="4785908"/>
            <a:ext cx="1004520" cy="1008605"/>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tx1"/>
                </a:solidFill>
              </a:rPr>
              <a:t>Derived</a:t>
            </a:r>
          </a:p>
        </p:txBody>
      </p:sp>
      <p:cxnSp>
        <p:nvCxnSpPr>
          <p:cNvPr id="8" name="Straight Arrow Connector 7">
            <a:extLst>
              <a:ext uri="{FF2B5EF4-FFF2-40B4-BE49-F238E27FC236}">
                <a16:creationId xmlns:a16="http://schemas.microsoft.com/office/drawing/2014/main" id="{06F8B7E2-C2BF-12D4-97A5-3276CF594BD8}"/>
              </a:ext>
            </a:extLst>
          </p:cNvPr>
          <p:cNvCxnSpPr>
            <a:cxnSpLocks/>
            <a:stCxn id="5" idx="4"/>
            <a:endCxn id="6" idx="0"/>
          </p:cNvCxnSpPr>
          <p:nvPr/>
        </p:nvCxnSpPr>
        <p:spPr>
          <a:xfrm>
            <a:off x="10783571" y="2741713"/>
            <a:ext cx="1" cy="2044195"/>
          </a:xfrm>
          <a:prstGeom prst="straightConnector1">
            <a:avLst/>
          </a:prstGeom>
          <a:ln w="5080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08814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8E041-9CE6-CAA4-0F9A-D30B5CCBA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4C8307-5492-EFF5-FB1F-0B92DEB0CC5E}"/>
              </a:ext>
            </a:extLst>
          </p:cNvPr>
          <p:cNvSpPr>
            <a:spLocks noGrp="1"/>
          </p:cNvSpPr>
          <p:nvPr>
            <p:ph type="ctrTitle"/>
          </p:nvPr>
        </p:nvSpPr>
        <p:spPr/>
        <p:txBody>
          <a:bodyPr/>
          <a:lstStyle/>
          <a:p>
            <a:r>
              <a:rPr lang="en-GB" dirty="0"/>
              <a:t>Inheritance example</a:t>
            </a:r>
          </a:p>
        </p:txBody>
      </p:sp>
      <p:sp>
        <p:nvSpPr>
          <p:cNvPr id="5" name="Slide Number Placeholder 4">
            <a:extLst>
              <a:ext uri="{FF2B5EF4-FFF2-40B4-BE49-F238E27FC236}">
                <a16:creationId xmlns:a16="http://schemas.microsoft.com/office/drawing/2014/main" id="{36DCD520-0B6C-9BFE-A8D3-13004D81E040}"/>
              </a:ext>
            </a:extLst>
          </p:cNvPr>
          <p:cNvSpPr>
            <a:spLocks noGrp="1"/>
          </p:cNvSpPr>
          <p:nvPr>
            <p:ph type="sldNum" sz="quarter" idx="12"/>
          </p:nvPr>
        </p:nvSpPr>
        <p:spPr/>
        <p:txBody>
          <a:bodyPr/>
          <a:lstStyle/>
          <a:p>
            <a:fld id="{F3469444-D02B-D446-9CF8-19DEDDE073D1}" type="slidenum">
              <a:rPr lang="en-US" smtClean="0"/>
              <a:pPr/>
              <a:t>25</a:t>
            </a:fld>
            <a:endParaRPr lang="en-US" dirty="0"/>
          </a:p>
        </p:txBody>
      </p:sp>
      <p:sp>
        <p:nvSpPr>
          <p:cNvPr id="7" name="Rectangle 6">
            <a:extLst>
              <a:ext uri="{FF2B5EF4-FFF2-40B4-BE49-F238E27FC236}">
                <a16:creationId xmlns:a16="http://schemas.microsoft.com/office/drawing/2014/main" id="{80FA92E7-F637-D403-8D35-7F4EBB350C28}"/>
              </a:ext>
            </a:extLst>
          </p:cNvPr>
          <p:cNvSpPr>
            <a:spLocks noChangeArrowheads="1"/>
          </p:cNvSpPr>
          <p:nvPr/>
        </p:nvSpPr>
        <p:spPr bwMode="auto">
          <a:xfrm>
            <a:off x="890206" y="1767006"/>
            <a:ext cx="6390270" cy="1815882"/>
          </a:xfrm>
          <a:prstGeom prst="rect">
            <a:avLst/>
          </a:prstGeom>
          <a:solidFill>
            <a:schemeClr val="tx1"/>
          </a:solidFill>
        </p:spPr>
        <p:txBody>
          <a:bodyPr wrap="square" rtlCol="0">
            <a:spAutoFit/>
          </a:bodyPr>
          <a:lstStyle/>
          <a:p>
            <a:r>
              <a:rPr lang="en-GB" altLang="en-US" sz="1400" dirty="0">
                <a:solidFill>
                  <a:schemeClr val="bg1"/>
                </a:solidFill>
                <a:latin typeface="Consolas" panose="020B0609020204030204" pitchFamily="49" charset="0"/>
                <a:cs typeface="Consolas" panose="020B0609020204030204" pitchFamily="49" charset="0"/>
              </a:rPr>
              <a:t>class </a:t>
            </a:r>
            <a:r>
              <a:rPr lang="en-GB" altLang="en-US" sz="1400" b="1" dirty="0">
                <a:solidFill>
                  <a:schemeClr val="accent1"/>
                </a:solidFill>
                <a:latin typeface="Consolas" panose="020B0609020204030204" pitchFamily="49" charset="0"/>
                <a:cs typeface="Consolas" panose="020B0609020204030204" pitchFamily="49" charset="0"/>
              </a:rPr>
              <a:t>Vehicle</a:t>
            </a:r>
            <a:r>
              <a:rPr lang="en-GB" altLang="en-US" sz="1400" dirty="0">
                <a:solidFill>
                  <a:schemeClr val="bg1"/>
                </a:solidFill>
                <a:latin typeface="Consolas" panose="020B0609020204030204" pitchFamily="49" charset="0"/>
                <a:cs typeface="Consolas" panose="020B0609020204030204" pitchFamily="49" charset="0"/>
              </a:rPr>
              <a:t>:</a:t>
            </a:r>
          </a:p>
          <a:p>
            <a:r>
              <a:rPr lang="en-GB" altLang="en-US" sz="1400" dirty="0">
                <a:solidFill>
                  <a:schemeClr val="bg1"/>
                </a:solidFill>
                <a:latin typeface="Consolas" panose="020B0609020204030204" pitchFamily="49" charset="0"/>
                <a:cs typeface="Consolas" panose="020B0609020204030204" pitchFamily="49" charset="0"/>
              </a:rPr>
              <a:t>    def </a:t>
            </a:r>
            <a:r>
              <a:rPr lang="en-GB" altLang="en-US" sz="1400" b="1" dirty="0">
                <a:solidFill>
                  <a:schemeClr val="accent2"/>
                </a:solidFill>
                <a:latin typeface="Consolas" panose="020B0609020204030204" pitchFamily="49" charset="0"/>
                <a:cs typeface="Consolas" panose="020B0609020204030204" pitchFamily="49" charset="0"/>
              </a:rPr>
              <a:t>__</a:t>
            </a:r>
            <a:r>
              <a:rPr lang="en-GB" altLang="en-US" sz="1400" b="1" dirty="0" err="1">
                <a:solidFill>
                  <a:schemeClr val="accent2"/>
                </a:solidFill>
                <a:latin typeface="Consolas" panose="020B0609020204030204" pitchFamily="49" charset="0"/>
                <a:cs typeface="Consolas" panose="020B0609020204030204" pitchFamily="49" charset="0"/>
              </a:rPr>
              <a:t>init</a:t>
            </a:r>
            <a:r>
              <a:rPr lang="en-GB" altLang="en-US" sz="1400" b="1" dirty="0">
                <a:solidFill>
                  <a:schemeClr val="accent2"/>
                </a:solidFill>
                <a:latin typeface="Consolas" panose="020B0609020204030204" pitchFamily="49" charset="0"/>
                <a:cs typeface="Consolas" panose="020B0609020204030204" pitchFamily="49" charset="0"/>
              </a:rPr>
              <a:t>__</a:t>
            </a:r>
            <a:r>
              <a:rPr lang="en-GB" altLang="en-US" sz="1400" dirty="0">
                <a:solidFill>
                  <a:schemeClr val="bg1"/>
                </a:solidFill>
                <a:latin typeface="Consolas" panose="020B0609020204030204" pitchFamily="49" charset="0"/>
                <a:cs typeface="Consolas" panose="020B0609020204030204" pitchFamily="49" charset="0"/>
              </a:rPr>
              <a:t>(self, country, model):</a:t>
            </a: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self.country</a:t>
            </a:r>
            <a:r>
              <a:rPr lang="en-GB" altLang="en-US" sz="1400" dirty="0">
                <a:solidFill>
                  <a:schemeClr val="bg1"/>
                </a:solidFill>
                <a:latin typeface="Consolas" panose="020B0609020204030204" pitchFamily="49" charset="0"/>
                <a:cs typeface="Consolas" panose="020B0609020204030204" pitchFamily="49" charset="0"/>
              </a:rPr>
              <a:t> = country</a:t>
            </a: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self.model</a:t>
            </a:r>
            <a:r>
              <a:rPr lang="en-GB" altLang="en-US" sz="1400" dirty="0">
                <a:solidFill>
                  <a:schemeClr val="bg1"/>
                </a:solidFill>
                <a:latin typeface="Consolas" panose="020B0609020204030204" pitchFamily="49" charset="0"/>
                <a:cs typeface="Consolas" panose="020B0609020204030204" pitchFamily="49" charset="0"/>
              </a:rPr>
              <a:t> = model    </a:t>
            </a: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self._health</a:t>
            </a:r>
            <a:r>
              <a:rPr lang="en-GB" altLang="en-US" sz="1400" dirty="0">
                <a:solidFill>
                  <a:schemeClr val="bg1"/>
                </a:solidFill>
                <a:latin typeface="Consolas" panose="020B0609020204030204" pitchFamily="49" charset="0"/>
                <a:cs typeface="Consolas" panose="020B0609020204030204" pitchFamily="49" charset="0"/>
              </a:rPr>
              <a:t> = 100</a:t>
            </a:r>
          </a:p>
          <a:p>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   def </a:t>
            </a:r>
            <a:r>
              <a:rPr lang="en-GB" altLang="en-US" sz="1400" b="1" dirty="0">
                <a:solidFill>
                  <a:schemeClr val="accent4"/>
                </a:solidFill>
                <a:latin typeface="Consolas" panose="020B0609020204030204" pitchFamily="49" charset="0"/>
                <a:cs typeface="Consolas" panose="020B0609020204030204" pitchFamily="49" charset="0"/>
              </a:rPr>
              <a:t>__str__</a:t>
            </a:r>
            <a:r>
              <a:rPr lang="en-GB" altLang="en-US" sz="1400" dirty="0">
                <a:solidFill>
                  <a:schemeClr val="bg1"/>
                </a:solidFill>
                <a:latin typeface="Consolas" panose="020B0609020204030204" pitchFamily="49" charset="0"/>
                <a:cs typeface="Consolas" panose="020B0609020204030204" pitchFamily="49" charset="0"/>
              </a:rPr>
              <a:t>(self):</a:t>
            </a:r>
          </a:p>
          <a:p>
            <a:r>
              <a:rPr lang="en-GB" altLang="en-US" sz="1400" dirty="0">
                <a:solidFill>
                  <a:schemeClr val="bg1"/>
                </a:solidFill>
                <a:latin typeface="Consolas" panose="020B0609020204030204" pitchFamily="49" charset="0"/>
                <a:cs typeface="Consolas" panose="020B0609020204030204" pitchFamily="49" charset="0"/>
              </a:rPr>
              <a:t>       return </a:t>
            </a:r>
            <a:r>
              <a:rPr lang="en-GB" altLang="en-US" sz="1400" dirty="0" err="1">
                <a:solidFill>
                  <a:schemeClr val="bg1"/>
                </a:solidFill>
                <a:latin typeface="Consolas" panose="020B0609020204030204" pitchFamily="49" charset="0"/>
                <a:cs typeface="Consolas" panose="020B0609020204030204" pitchFamily="49" charset="0"/>
              </a:rPr>
              <a:t>f"Tank</a:t>
            </a:r>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self.model</a:t>
            </a:r>
            <a:r>
              <a:rPr lang="en-GB" altLang="en-US" sz="1400" dirty="0">
                <a:solidFill>
                  <a:schemeClr val="bg1"/>
                </a:solidFill>
                <a:latin typeface="Consolas" panose="020B0609020204030204" pitchFamily="49" charset="0"/>
                <a:cs typeface="Consolas" panose="020B0609020204030204" pitchFamily="49" charset="0"/>
              </a:rPr>
              <a:t>}, Health: {</a:t>
            </a:r>
            <a:r>
              <a:rPr lang="en-GB" altLang="en-US" sz="1400" dirty="0" err="1">
                <a:solidFill>
                  <a:schemeClr val="bg1"/>
                </a:solidFill>
                <a:latin typeface="Consolas" panose="020B0609020204030204" pitchFamily="49" charset="0"/>
                <a:cs typeface="Consolas" panose="020B0609020204030204" pitchFamily="49" charset="0"/>
              </a:rPr>
              <a:t>self._health</a:t>
            </a:r>
            <a:r>
              <a:rPr lang="en-GB" altLang="en-US" sz="1400" dirty="0">
                <a:solidFill>
                  <a:schemeClr val="bg1"/>
                </a:solidFill>
                <a:latin typeface="Consolas" panose="020B0609020204030204" pitchFamily="49" charset="0"/>
                <a:cs typeface="Consolas" panose="020B0609020204030204" pitchFamily="49" charset="0"/>
              </a:rPr>
              <a:t>}"</a:t>
            </a:r>
          </a:p>
        </p:txBody>
      </p:sp>
      <p:sp>
        <p:nvSpPr>
          <p:cNvPr id="9" name="Rectangle 8">
            <a:extLst>
              <a:ext uri="{FF2B5EF4-FFF2-40B4-BE49-F238E27FC236}">
                <a16:creationId xmlns:a16="http://schemas.microsoft.com/office/drawing/2014/main" id="{E94941F5-F485-5586-8123-523F4E1CD773}"/>
              </a:ext>
            </a:extLst>
          </p:cNvPr>
          <p:cNvSpPr>
            <a:spLocks noChangeArrowheads="1"/>
          </p:cNvSpPr>
          <p:nvPr/>
        </p:nvSpPr>
        <p:spPr bwMode="auto">
          <a:xfrm>
            <a:off x="890206" y="3840804"/>
            <a:ext cx="6390270" cy="1384995"/>
          </a:xfrm>
          <a:prstGeom prst="rect">
            <a:avLst/>
          </a:prstGeom>
          <a:solidFill>
            <a:schemeClr val="tx1"/>
          </a:solidFill>
        </p:spPr>
        <p:txBody>
          <a:bodyPr wrap="square" rtlCol="0">
            <a:spAutoFit/>
          </a:bodyPr>
          <a:lstStyle/>
          <a:p>
            <a:r>
              <a:rPr lang="en-GB" altLang="en-US" sz="1400" dirty="0">
                <a:solidFill>
                  <a:schemeClr val="bg1"/>
                </a:solidFill>
                <a:latin typeface="Consolas" panose="020B0609020204030204" pitchFamily="49" charset="0"/>
                <a:cs typeface="Consolas" panose="020B0609020204030204" pitchFamily="49" charset="0"/>
              </a:rPr>
              <a:t>from vehicle import </a:t>
            </a:r>
            <a:r>
              <a:rPr lang="en-GB" altLang="en-US" sz="1400" b="1" dirty="0">
                <a:solidFill>
                  <a:schemeClr val="accent1"/>
                </a:solidFill>
                <a:latin typeface="Consolas" panose="020B0609020204030204" pitchFamily="49" charset="0"/>
                <a:cs typeface="Consolas" panose="020B0609020204030204" pitchFamily="49" charset="0"/>
              </a:rPr>
              <a:t>Vehicle</a:t>
            </a:r>
          </a:p>
          <a:p>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class Tank(</a:t>
            </a:r>
            <a:r>
              <a:rPr lang="en-GB" altLang="en-US" sz="1400" b="1" dirty="0">
                <a:solidFill>
                  <a:schemeClr val="accent1"/>
                </a:solidFill>
                <a:latin typeface="Consolas" panose="020B0609020204030204" pitchFamily="49" charset="0"/>
                <a:cs typeface="Consolas" panose="020B0609020204030204" pitchFamily="49" charset="0"/>
              </a:rPr>
              <a:t>Vehicle</a:t>
            </a:r>
            <a:r>
              <a:rPr lang="en-GB" altLang="en-US" sz="1400" dirty="0">
                <a:solidFill>
                  <a:schemeClr val="bg1"/>
                </a:solidFill>
                <a:latin typeface="Consolas" panose="020B0609020204030204" pitchFamily="49" charset="0"/>
                <a:cs typeface="Consolas" panose="020B0609020204030204" pitchFamily="49" charset="0"/>
              </a:rPr>
              <a:t>):</a:t>
            </a:r>
          </a:p>
          <a:p>
            <a:r>
              <a:rPr lang="en-GB" altLang="en-US" sz="1400" dirty="0">
                <a:solidFill>
                  <a:schemeClr val="bg1"/>
                </a:solidFill>
                <a:latin typeface="Consolas" panose="020B0609020204030204" pitchFamily="49" charset="0"/>
                <a:cs typeface="Consolas" panose="020B0609020204030204" pitchFamily="49" charset="0"/>
              </a:rPr>
              <a:t>    def __</a:t>
            </a:r>
            <a:r>
              <a:rPr lang="en-GB" altLang="en-US" sz="1400" dirty="0" err="1">
                <a:solidFill>
                  <a:schemeClr val="bg1"/>
                </a:solidFill>
                <a:latin typeface="Consolas" panose="020B0609020204030204" pitchFamily="49" charset="0"/>
                <a:cs typeface="Consolas" panose="020B0609020204030204" pitchFamily="49" charset="0"/>
              </a:rPr>
              <a:t>init</a:t>
            </a:r>
            <a:r>
              <a:rPr lang="en-GB" altLang="en-US" sz="1400" dirty="0">
                <a:solidFill>
                  <a:schemeClr val="bg1"/>
                </a:solidFill>
                <a:latin typeface="Consolas" panose="020B0609020204030204" pitchFamily="49" charset="0"/>
                <a:cs typeface="Consolas" panose="020B0609020204030204" pitchFamily="49" charset="0"/>
              </a:rPr>
              <a:t>__(self, country, model):</a:t>
            </a:r>
          </a:p>
          <a:p>
            <a:r>
              <a:rPr lang="en-GB" altLang="en-US" sz="1400" dirty="0">
                <a:solidFill>
                  <a:srgbClr val="FFFF00"/>
                </a:solidFill>
                <a:latin typeface="Consolas" panose="020B0609020204030204" pitchFamily="49" charset="0"/>
                <a:cs typeface="Consolas" panose="020B0609020204030204" pitchFamily="49" charset="0"/>
              </a:rPr>
              <a:t>        </a:t>
            </a:r>
            <a:r>
              <a:rPr lang="en-GB" altLang="en-US" sz="1400" b="1" dirty="0">
                <a:solidFill>
                  <a:schemeClr val="accent1"/>
                </a:solidFill>
                <a:latin typeface="Consolas" panose="020B0609020204030204" pitchFamily="49" charset="0"/>
                <a:cs typeface="Consolas" panose="020B0609020204030204" pitchFamily="49" charset="0"/>
              </a:rPr>
              <a:t>super</a:t>
            </a:r>
            <a:r>
              <a:rPr lang="en-GB" altLang="en-US" sz="1400" dirty="0">
                <a:solidFill>
                  <a:schemeClr val="bg1"/>
                </a:solidFill>
                <a:latin typeface="Consolas" panose="020B0609020204030204" pitchFamily="49" charset="0"/>
                <a:cs typeface="Consolas" panose="020B0609020204030204" pitchFamily="49" charset="0"/>
              </a:rPr>
              <a:t>().</a:t>
            </a:r>
            <a:r>
              <a:rPr lang="en-GB" altLang="en-US" sz="1400" b="1" dirty="0">
                <a:solidFill>
                  <a:schemeClr val="accent2"/>
                </a:solidFill>
                <a:latin typeface="Consolas" panose="020B0609020204030204" pitchFamily="49" charset="0"/>
                <a:cs typeface="Consolas" panose="020B0609020204030204" pitchFamily="49" charset="0"/>
              </a:rPr>
              <a:t>__</a:t>
            </a:r>
            <a:r>
              <a:rPr lang="en-GB" altLang="en-US" sz="1400" b="1" dirty="0" err="1">
                <a:solidFill>
                  <a:schemeClr val="accent2"/>
                </a:solidFill>
                <a:latin typeface="Consolas" panose="020B0609020204030204" pitchFamily="49" charset="0"/>
                <a:cs typeface="Consolas" panose="020B0609020204030204" pitchFamily="49" charset="0"/>
              </a:rPr>
              <a:t>init</a:t>
            </a:r>
            <a:r>
              <a:rPr lang="en-GB" altLang="en-US" sz="1400" b="1" dirty="0">
                <a:solidFill>
                  <a:schemeClr val="accent2"/>
                </a:solidFill>
                <a:latin typeface="Consolas" panose="020B0609020204030204" pitchFamily="49" charset="0"/>
                <a:cs typeface="Consolas" panose="020B0609020204030204" pitchFamily="49" charset="0"/>
              </a:rPr>
              <a:t>__</a:t>
            </a:r>
            <a:r>
              <a:rPr lang="en-GB" altLang="en-US" sz="1400" dirty="0">
                <a:solidFill>
                  <a:schemeClr val="bg1"/>
                </a:solidFill>
                <a:latin typeface="Consolas" panose="020B0609020204030204" pitchFamily="49" charset="0"/>
                <a:cs typeface="Consolas" panose="020B0609020204030204" pitchFamily="49" charset="0"/>
              </a:rPr>
              <a:t>(country, model)</a:t>
            </a: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self._speed</a:t>
            </a:r>
            <a:r>
              <a:rPr lang="en-GB" altLang="en-US" sz="1400" dirty="0">
                <a:solidFill>
                  <a:schemeClr val="bg1"/>
                </a:solidFill>
                <a:latin typeface="Consolas" panose="020B0609020204030204" pitchFamily="49" charset="0"/>
                <a:cs typeface="Consolas" panose="020B0609020204030204" pitchFamily="49" charset="0"/>
              </a:rPr>
              <a:t> = 0</a:t>
            </a:r>
          </a:p>
        </p:txBody>
      </p:sp>
      <p:sp>
        <p:nvSpPr>
          <p:cNvPr id="10" name="Rectangle 9">
            <a:extLst>
              <a:ext uri="{FF2B5EF4-FFF2-40B4-BE49-F238E27FC236}">
                <a16:creationId xmlns:a16="http://schemas.microsoft.com/office/drawing/2014/main" id="{95ED04BC-C92E-8ACB-35CC-7C8DD5377CB9}"/>
              </a:ext>
            </a:extLst>
          </p:cNvPr>
          <p:cNvSpPr>
            <a:spLocks noChangeArrowheads="1"/>
          </p:cNvSpPr>
          <p:nvPr/>
        </p:nvSpPr>
        <p:spPr bwMode="auto">
          <a:xfrm>
            <a:off x="890206" y="5474021"/>
            <a:ext cx="6390270" cy="738664"/>
          </a:xfrm>
          <a:prstGeom prst="rect">
            <a:avLst/>
          </a:prstGeom>
          <a:solidFill>
            <a:schemeClr val="tx1"/>
          </a:solidFill>
        </p:spPr>
        <p:txBody>
          <a:bodyPr wrap="square" rtlCol="0">
            <a:spAutoFit/>
          </a:bodyPr>
          <a:lstStyle/>
          <a:p>
            <a:r>
              <a:rPr lang="en-GB" altLang="en-US" sz="1400" dirty="0">
                <a:solidFill>
                  <a:schemeClr val="bg1"/>
                </a:solidFill>
                <a:latin typeface="Consolas" panose="020B0609020204030204" pitchFamily="49" charset="0"/>
                <a:cs typeface="Consolas" panose="020B0609020204030204" pitchFamily="49" charset="0"/>
              </a:rPr>
              <a:t>from tank import Tank</a:t>
            </a:r>
          </a:p>
          <a:p>
            <a:r>
              <a:rPr lang="en-GB" altLang="en-US" sz="1400" dirty="0" err="1">
                <a:solidFill>
                  <a:schemeClr val="bg1"/>
                </a:solidFill>
                <a:latin typeface="Consolas" panose="020B0609020204030204" pitchFamily="49" charset="0"/>
                <a:cs typeface="Consolas" panose="020B0609020204030204" pitchFamily="49" charset="0"/>
              </a:rPr>
              <a:t>mbt_tank</a:t>
            </a:r>
            <a:r>
              <a:rPr lang="en-GB" altLang="en-US" sz="1400" dirty="0">
                <a:solidFill>
                  <a:schemeClr val="bg1"/>
                </a:solidFill>
                <a:latin typeface="Consolas" panose="020B0609020204030204" pitchFamily="49" charset="0"/>
                <a:cs typeface="Consolas" panose="020B0609020204030204" pitchFamily="49" charset="0"/>
              </a:rPr>
              <a:t> = Tank("German", "Tiger")</a:t>
            </a:r>
          </a:p>
          <a:p>
            <a:r>
              <a:rPr lang="en-GB" altLang="en-US" sz="1400" dirty="0">
                <a:solidFill>
                  <a:schemeClr val="bg1"/>
                </a:solidFill>
                <a:latin typeface="Consolas" panose="020B0609020204030204" pitchFamily="49" charset="0"/>
                <a:cs typeface="Consolas" panose="020B0609020204030204" pitchFamily="49" charset="0"/>
              </a:rPr>
              <a:t>print(</a:t>
            </a:r>
            <a:r>
              <a:rPr lang="en-GB" altLang="en-US" sz="1400" b="1" dirty="0" err="1">
                <a:solidFill>
                  <a:schemeClr val="accent4"/>
                </a:solidFill>
                <a:latin typeface="Consolas" panose="020B0609020204030204" pitchFamily="49" charset="0"/>
                <a:cs typeface="Consolas" panose="020B0609020204030204" pitchFamily="49" charset="0"/>
              </a:rPr>
              <a:t>mbt_tank</a:t>
            </a:r>
            <a:r>
              <a:rPr lang="en-GB" altLang="en-US" sz="1400" dirty="0">
                <a:solidFill>
                  <a:schemeClr val="bg1"/>
                </a:solidFill>
                <a:latin typeface="Consolas" panose="020B0609020204030204" pitchFamily="49" charset="0"/>
                <a:cs typeface="Consolas" panose="020B0609020204030204" pitchFamily="49" charset="0"/>
              </a:rPr>
              <a:t>)</a:t>
            </a:r>
          </a:p>
        </p:txBody>
      </p:sp>
      <p:sp>
        <p:nvSpPr>
          <p:cNvPr id="11" name="TextBox 10">
            <a:extLst>
              <a:ext uri="{FF2B5EF4-FFF2-40B4-BE49-F238E27FC236}">
                <a16:creationId xmlns:a16="http://schemas.microsoft.com/office/drawing/2014/main" id="{B70D47D9-253C-CD27-E7AE-48C5F72E2F17}"/>
              </a:ext>
            </a:extLst>
          </p:cNvPr>
          <p:cNvSpPr txBox="1"/>
          <p:nvPr/>
        </p:nvSpPr>
        <p:spPr>
          <a:xfrm>
            <a:off x="4914900" y="6276241"/>
            <a:ext cx="2365576" cy="369332"/>
          </a:xfrm>
          <a:prstGeom prst="rect">
            <a:avLst/>
          </a:prstGeom>
          <a:solidFill>
            <a:schemeClr val="bg1"/>
          </a:solidFill>
          <a:ln>
            <a:solidFill>
              <a:schemeClr val="tx1"/>
            </a:solidFill>
          </a:ln>
        </p:spPr>
        <p:txBody>
          <a:bodyPr wrap="square" rtlCol="0">
            <a:spAutoFit/>
          </a:bodyPr>
          <a:lstStyle/>
          <a:p>
            <a:r>
              <a:rPr lang="en-GB" dirty="0"/>
              <a:t>Tank: Tiger, Health: 100</a:t>
            </a:r>
          </a:p>
        </p:txBody>
      </p:sp>
      <p:sp>
        <p:nvSpPr>
          <p:cNvPr id="12" name="TextBox 11">
            <a:extLst>
              <a:ext uri="{FF2B5EF4-FFF2-40B4-BE49-F238E27FC236}">
                <a16:creationId xmlns:a16="http://schemas.microsoft.com/office/drawing/2014/main" id="{F1D45C6F-540A-9FD5-141A-972F651904C4}"/>
              </a:ext>
            </a:extLst>
          </p:cNvPr>
          <p:cNvSpPr txBox="1"/>
          <p:nvPr/>
        </p:nvSpPr>
        <p:spPr>
          <a:xfrm>
            <a:off x="6096000" y="1767006"/>
            <a:ext cx="1184476" cy="369332"/>
          </a:xfrm>
          <a:prstGeom prst="rect">
            <a:avLst/>
          </a:prstGeom>
          <a:solidFill>
            <a:schemeClr val="bg1"/>
          </a:solidFill>
          <a:ln>
            <a:solidFill>
              <a:schemeClr val="tx1"/>
            </a:solidFill>
          </a:ln>
        </p:spPr>
        <p:txBody>
          <a:bodyPr wrap="square" rtlCol="0">
            <a:spAutoFit/>
          </a:bodyPr>
          <a:lstStyle/>
          <a:p>
            <a:pPr algn="ctr"/>
            <a:r>
              <a:rPr lang="en-GB" dirty="0"/>
              <a:t>vehicle.py</a:t>
            </a:r>
          </a:p>
        </p:txBody>
      </p:sp>
      <p:sp>
        <p:nvSpPr>
          <p:cNvPr id="13" name="TextBox 12">
            <a:extLst>
              <a:ext uri="{FF2B5EF4-FFF2-40B4-BE49-F238E27FC236}">
                <a16:creationId xmlns:a16="http://schemas.microsoft.com/office/drawing/2014/main" id="{2DE4D286-E371-5A0C-94DE-DFC846AFB9C1}"/>
              </a:ext>
            </a:extLst>
          </p:cNvPr>
          <p:cNvSpPr txBox="1"/>
          <p:nvPr/>
        </p:nvSpPr>
        <p:spPr>
          <a:xfrm>
            <a:off x="6228080" y="3840804"/>
            <a:ext cx="1052396" cy="369332"/>
          </a:xfrm>
          <a:prstGeom prst="rect">
            <a:avLst/>
          </a:prstGeom>
          <a:solidFill>
            <a:schemeClr val="bg1"/>
          </a:solidFill>
          <a:ln>
            <a:solidFill>
              <a:schemeClr val="tx1"/>
            </a:solidFill>
          </a:ln>
        </p:spPr>
        <p:txBody>
          <a:bodyPr wrap="square" rtlCol="0">
            <a:spAutoFit/>
          </a:bodyPr>
          <a:lstStyle/>
          <a:p>
            <a:pPr algn="ctr"/>
            <a:r>
              <a:rPr lang="en-GB" dirty="0"/>
              <a:t>tank.py</a:t>
            </a:r>
          </a:p>
        </p:txBody>
      </p:sp>
      <p:sp>
        <p:nvSpPr>
          <p:cNvPr id="14" name="TextBox 13">
            <a:extLst>
              <a:ext uri="{FF2B5EF4-FFF2-40B4-BE49-F238E27FC236}">
                <a16:creationId xmlns:a16="http://schemas.microsoft.com/office/drawing/2014/main" id="{CDA2F5B9-87EC-0280-10FF-EE0F7D6AC102}"/>
              </a:ext>
            </a:extLst>
          </p:cNvPr>
          <p:cNvSpPr txBox="1"/>
          <p:nvPr/>
        </p:nvSpPr>
        <p:spPr>
          <a:xfrm>
            <a:off x="6228080" y="5483715"/>
            <a:ext cx="1052396" cy="369332"/>
          </a:xfrm>
          <a:prstGeom prst="rect">
            <a:avLst/>
          </a:prstGeom>
          <a:solidFill>
            <a:schemeClr val="bg1"/>
          </a:solidFill>
          <a:ln>
            <a:solidFill>
              <a:schemeClr val="tx1"/>
            </a:solidFill>
          </a:ln>
        </p:spPr>
        <p:txBody>
          <a:bodyPr wrap="square" rtlCol="0">
            <a:spAutoFit/>
          </a:bodyPr>
          <a:lstStyle/>
          <a:p>
            <a:pPr algn="ctr"/>
            <a:r>
              <a:rPr lang="en-GB" dirty="0"/>
              <a:t>game.py</a:t>
            </a:r>
          </a:p>
        </p:txBody>
      </p:sp>
      <p:sp>
        <p:nvSpPr>
          <p:cNvPr id="16" name="TextBox 15">
            <a:extLst>
              <a:ext uri="{FF2B5EF4-FFF2-40B4-BE49-F238E27FC236}">
                <a16:creationId xmlns:a16="http://schemas.microsoft.com/office/drawing/2014/main" id="{1114EF80-9018-E71B-FF37-9A5DC68DDBBB}"/>
              </a:ext>
            </a:extLst>
          </p:cNvPr>
          <p:cNvSpPr txBox="1"/>
          <p:nvPr/>
        </p:nvSpPr>
        <p:spPr>
          <a:xfrm>
            <a:off x="7549900" y="4579468"/>
            <a:ext cx="2148836" cy="646331"/>
          </a:xfrm>
          <a:prstGeom prst="rect">
            <a:avLst/>
          </a:prstGeom>
          <a:solidFill>
            <a:schemeClr val="accent1">
              <a:lumMod val="40000"/>
              <a:lumOff val="60000"/>
            </a:schemeClr>
          </a:solidFill>
          <a:ln>
            <a:solidFill>
              <a:schemeClr val="accent1">
                <a:lumMod val="20000"/>
                <a:lumOff val="80000"/>
              </a:schemeClr>
            </a:solidFill>
          </a:ln>
        </p:spPr>
        <p:txBody>
          <a:bodyPr wrap="square" rtlCol="0">
            <a:spAutoFit/>
          </a:bodyPr>
          <a:lstStyle/>
          <a:p>
            <a:r>
              <a:rPr lang="en-GB" dirty="0"/>
              <a:t>Calls the parent class constructor method</a:t>
            </a:r>
          </a:p>
        </p:txBody>
      </p:sp>
      <p:sp>
        <p:nvSpPr>
          <p:cNvPr id="18" name="TextBox 17">
            <a:extLst>
              <a:ext uri="{FF2B5EF4-FFF2-40B4-BE49-F238E27FC236}">
                <a16:creationId xmlns:a16="http://schemas.microsoft.com/office/drawing/2014/main" id="{4A33B783-1AFA-02D8-1000-C0530B4D17D4}"/>
              </a:ext>
            </a:extLst>
          </p:cNvPr>
          <p:cNvSpPr txBox="1"/>
          <p:nvPr/>
        </p:nvSpPr>
        <p:spPr>
          <a:xfrm>
            <a:off x="7549900" y="5654481"/>
            <a:ext cx="2148836" cy="646331"/>
          </a:xfrm>
          <a:prstGeom prst="rect">
            <a:avLst/>
          </a:prstGeom>
          <a:solidFill>
            <a:schemeClr val="accent4">
              <a:lumMod val="40000"/>
              <a:lumOff val="60000"/>
            </a:schemeClr>
          </a:solidFill>
          <a:ln>
            <a:solidFill>
              <a:schemeClr val="accent4">
                <a:lumMod val="20000"/>
                <a:lumOff val="80000"/>
              </a:schemeClr>
            </a:solidFill>
          </a:ln>
        </p:spPr>
        <p:txBody>
          <a:bodyPr wrap="square" rtlCol="0">
            <a:spAutoFit/>
          </a:bodyPr>
          <a:lstStyle/>
          <a:p>
            <a:r>
              <a:rPr lang="en-GB" dirty="0"/>
              <a:t>Calls parent class __str__ method</a:t>
            </a:r>
          </a:p>
        </p:txBody>
      </p:sp>
      <p:sp>
        <p:nvSpPr>
          <p:cNvPr id="19" name="Line 11">
            <a:extLst>
              <a:ext uri="{FF2B5EF4-FFF2-40B4-BE49-F238E27FC236}">
                <a16:creationId xmlns:a16="http://schemas.microsoft.com/office/drawing/2014/main" id="{7EF6464E-667C-B3DC-13CE-C0761E6C6FF9}"/>
              </a:ext>
            </a:extLst>
          </p:cNvPr>
          <p:cNvSpPr>
            <a:spLocks noChangeShapeType="1"/>
          </p:cNvSpPr>
          <p:nvPr/>
        </p:nvSpPr>
        <p:spPr bwMode="auto">
          <a:xfrm flipH="1" flipV="1">
            <a:off x="4991100" y="4886200"/>
            <a:ext cx="2558800" cy="9378"/>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22" name="Rectangle: Rounded Corners 21">
            <a:extLst>
              <a:ext uri="{FF2B5EF4-FFF2-40B4-BE49-F238E27FC236}">
                <a16:creationId xmlns:a16="http://schemas.microsoft.com/office/drawing/2014/main" id="{108DCA9B-9246-8368-C72D-65B49132F649}"/>
              </a:ext>
            </a:extLst>
          </p:cNvPr>
          <p:cNvSpPr/>
          <p:nvPr/>
        </p:nvSpPr>
        <p:spPr>
          <a:xfrm>
            <a:off x="942974" y="5943600"/>
            <a:ext cx="1566545" cy="236220"/>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Line 11">
            <a:extLst>
              <a:ext uri="{FF2B5EF4-FFF2-40B4-BE49-F238E27FC236}">
                <a16:creationId xmlns:a16="http://schemas.microsoft.com/office/drawing/2014/main" id="{7CB43674-47B9-FC72-34CC-A471EF77C6D7}"/>
              </a:ext>
            </a:extLst>
          </p:cNvPr>
          <p:cNvSpPr>
            <a:spLocks noChangeShapeType="1"/>
          </p:cNvSpPr>
          <p:nvPr/>
        </p:nvSpPr>
        <p:spPr bwMode="auto">
          <a:xfrm flipH="1">
            <a:off x="2562287" y="5991926"/>
            <a:ext cx="4987613" cy="36386"/>
          </a:xfrm>
          <a:prstGeom prst="line">
            <a:avLst/>
          </a:prstGeom>
          <a:noFill/>
          <a:ln w="19050">
            <a:solidFill>
              <a:schemeClr val="accent4"/>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24" name="Rectangle: Rounded Corners 23">
            <a:extLst>
              <a:ext uri="{FF2B5EF4-FFF2-40B4-BE49-F238E27FC236}">
                <a16:creationId xmlns:a16="http://schemas.microsoft.com/office/drawing/2014/main" id="{588F2E7C-4FEF-202D-C918-7F6F5FBFA40D}"/>
              </a:ext>
            </a:extLst>
          </p:cNvPr>
          <p:cNvSpPr/>
          <p:nvPr/>
        </p:nvSpPr>
        <p:spPr>
          <a:xfrm>
            <a:off x="1678382" y="4736924"/>
            <a:ext cx="3312718" cy="245992"/>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364A9108-F96E-CA89-0AC3-B7616B1FF6B3}"/>
              </a:ext>
            </a:extLst>
          </p:cNvPr>
          <p:cNvSpPr txBox="1"/>
          <p:nvPr/>
        </p:nvSpPr>
        <p:spPr>
          <a:xfrm>
            <a:off x="7549901" y="1755974"/>
            <a:ext cx="2148836" cy="369332"/>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Base/parent class</a:t>
            </a:r>
          </a:p>
        </p:txBody>
      </p:sp>
      <p:sp>
        <p:nvSpPr>
          <p:cNvPr id="6" name="Line 11">
            <a:extLst>
              <a:ext uri="{FF2B5EF4-FFF2-40B4-BE49-F238E27FC236}">
                <a16:creationId xmlns:a16="http://schemas.microsoft.com/office/drawing/2014/main" id="{77BC800A-A387-1FE1-0FE4-1F336040D37C}"/>
              </a:ext>
            </a:extLst>
          </p:cNvPr>
          <p:cNvSpPr>
            <a:spLocks noChangeShapeType="1"/>
          </p:cNvSpPr>
          <p:nvPr/>
        </p:nvSpPr>
        <p:spPr bwMode="auto">
          <a:xfrm flipH="1" flipV="1">
            <a:off x="7280476" y="1967009"/>
            <a:ext cx="269424" cy="4791"/>
          </a:xfrm>
          <a:prstGeom prst="line">
            <a:avLst/>
          </a:prstGeom>
          <a:noFill/>
          <a:ln w="19050">
            <a:solidFill>
              <a:schemeClr val="accent6">
                <a:lumMod val="75000"/>
              </a:schemeClr>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Tree>
    <p:extLst>
      <p:ext uri="{BB962C8B-B14F-4D97-AF65-F5344CB8AC3E}">
        <p14:creationId xmlns:p14="http://schemas.microsoft.com/office/powerpoint/2010/main" val="35291459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3C22BEB-9BCF-B9F9-2D0C-01447CBEE111}"/>
              </a:ext>
            </a:extLst>
          </p:cNvPr>
          <p:cNvSpPr>
            <a:spLocks noGrp="1"/>
          </p:cNvSpPr>
          <p:nvPr>
            <p:ph type="sldNum" sz="quarter" idx="12"/>
          </p:nvPr>
        </p:nvSpPr>
        <p:spPr/>
        <p:txBody>
          <a:bodyPr/>
          <a:lstStyle/>
          <a:p>
            <a:fld id="{F3469444-D02B-D446-9CF8-19DEDDE073D1}" type="slidenum">
              <a:rPr lang="en-US" smtClean="0"/>
              <a:pPr/>
              <a:t>26</a:t>
            </a:fld>
            <a:endParaRPr lang="en-US" dirty="0"/>
          </a:p>
        </p:txBody>
      </p:sp>
      <p:sp>
        <p:nvSpPr>
          <p:cNvPr id="2" name="Title 1">
            <a:extLst>
              <a:ext uri="{FF2B5EF4-FFF2-40B4-BE49-F238E27FC236}">
                <a16:creationId xmlns:a16="http://schemas.microsoft.com/office/drawing/2014/main" id="{1D11561B-9663-496A-443C-54A439D72BCB}"/>
              </a:ext>
            </a:extLst>
          </p:cNvPr>
          <p:cNvSpPr>
            <a:spLocks noGrp="1"/>
          </p:cNvSpPr>
          <p:nvPr>
            <p:ph type="ctrTitle"/>
          </p:nvPr>
        </p:nvSpPr>
        <p:spPr/>
        <p:txBody>
          <a:bodyPr/>
          <a:lstStyle/>
          <a:p>
            <a:r>
              <a:rPr lang="en-GB" dirty="0"/>
              <a:t>Helper built-in functions</a:t>
            </a:r>
          </a:p>
        </p:txBody>
      </p:sp>
      <p:sp>
        <p:nvSpPr>
          <p:cNvPr id="3" name="Text Placeholder 2">
            <a:extLst>
              <a:ext uri="{FF2B5EF4-FFF2-40B4-BE49-F238E27FC236}">
                <a16:creationId xmlns:a16="http://schemas.microsoft.com/office/drawing/2014/main" id="{3457DD98-A130-021C-D0DD-8BEA799257B7}"/>
              </a:ext>
            </a:extLst>
          </p:cNvPr>
          <p:cNvSpPr>
            <a:spLocks noGrp="1"/>
          </p:cNvSpPr>
          <p:nvPr>
            <p:ph type="body" sz="quarter" idx="14"/>
          </p:nvPr>
        </p:nvSpPr>
        <p:spPr/>
        <p:txBody>
          <a:bodyPr/>
          <a:lstStyle/>
          <a:p>
            <a:r>
              <a:rPr lang="en-GB" b="1" dirty="0" err="1"/>
              <a:t>isinstance</a:t>
            </a:r>
            <a:r>
              <a:rPr lang="en-GB" b="1" dirty="0"/>
              <a:t>(object, </a:t>
            </a:r>
            <a:r>
              <a:rPr lang="en-GB" b="1" dirty="0" err="1"/>
              <a:t>classinfo</a:t>
            </a:r>
            <a:r>
              <a:rPr lang="en-GB" b="1" dirty="0"/>
              <a:t>)</a:t>
            </a:r>
          </a:p>
          <a:p>
            <a:pPr marL="285750" indent="-285750">
              <a:buFont typeface="Arial" panose="020B0604020202020204" pitchFamily="34" charset="0"/>
              <a:buChar char="•"/>
            </a:pPr>
            <a:r>
              <a:rPr lang="en-GB" dirty="0"/>
              <a:t>Returns True if object is of class </a:t>
            </a:r>
            <a:r>
              <a:rPr lang="en-GB" dirty="0" err="1"/>
              <a:t>classinfo</a:t>
            </a:r>
            <a:endParaRPr lang="en-GB" dirty="0"/>
          </a:p>
          <a:p>
            <a:r>
              <a:rPr lang="en-GB" b="1" dirty="0" err="1"/>
              <a:t>issubclass</a:t>
            </a:r>
            <a:r>
              <a:rPr lang="en-GB" b="1" dirty="0"/>
              <a:t>(class, </a:t>
            </a:r>
            <a:r>
              <a:rPr lang="en-GB" b="1" dirty="0" err="1"/>
              <a:t>classinfo</a:t>
            </a:r>
            <a:r>
              <a:rPr lang="en-GB" b="1" dirty="0"/>
              <a:t>)</a:t>
            </a:r>
          </a:p>
          <a:p>
            <a:pPr marL="285750" indent="-285750">
              <a:buFont typeface="Arial" panose="020B0604020202020204" pitchFamily="34" charset="0"/>
              <a:buChar char="•"/>
            </a:pPr>
            <a:r>
              <a:rPr lang="en-GB" dirty="0"/>
              <a:t>Returns True if class is a derived class of </a:t>
            </a:r>
            <a:r>
              <a:rPr lang="en-GB" dirty="0" err="1"/>
              <a:t>classinfo</a:t>
            </a:r>
            <a:endParaRPr lang="en-GB" dirty="0"/>
          </a:p>
          <a:p>
            <a:endParaRPr lang="en-GB" dirty="0"/>
          </a:p>
        </p:txBody>
      </p:sp>
      <p:sp>
        <p:nvSpPr>
          <p:cNvPr id="6" name="Rectangle 5">
            <a:extLst>
              <a:ext uri="{FF2B5EF4-FFF2-40B4-BE49-F238E27FC236}">
                <a16:creationId xmlns:a16="http://schemas.microsoft.com/office/drawing/2014/main" id="{F990EA7C-78EB-39A2-BAA0-6D934565AC71}"/>
              </a:ext>
            </a:extLst>
          </p:cNvPr>
          <p:cNvSpPr>
            <a:spLocks noChangeArrowheads="1"/>
          </p:cNvSpPr>
          <p:nvPr/>
        </p:nvSpPr>
        <p:spPr bwMode="auto">
          <a:xfrm>
            <a:off x="822970" y="3348318"/>
            <a:ext cx="5013054" cy="2893100"/>
          </a:xfrm>
          <a:prstGeom prst="rect">
            <a:avLst/>
          </a:prstGeom>
          <a:solidFill>
            <a:schemeClr val="tx1"/>
          </a:solidFill>
        </p:spPr>
        <p:txBody>
          <a:bodyPr wrap="square" rtlCol="0">
            <a:spAutoFit/>
          </a:bodyPr>
          <a:lstStyle/>
          <a:p>
            <a:r>
              <a:rPr lang="en-GB" altLang="en-US" sz="1400" dirty="0">
                <a:solidFill>
                  <a:schemeClr val="bg1"/>
                </a:solidFill>
                <a:latin typeface="Consolas" panose="020B0609020204030204" pitchFamily="49" charset="0"/>
                <a:cs typeface="Consolas" panose="020B0609020204030204" pitchFamily="49" charset="0"/>
              </a:rPr>
              <a:t>from vehicle import </a:t>
            </a:r>
            <a:r>
              <a:rPr lang="en-GB" altLang="en-US" sz="1400" b="1" dirty="0">
                <a:solidFill>
                  <a:schemeClr val="accent3"/>
                </a:solidFill>
                <a:latin typeface="Consolas" panose="020B0609020204030204" pitchFamily="49" charset="0"/>
                <a:cs typeface="Consolas" panose="020B0609020204030204" pitchFamily="49" charset="0"/>
              </a:rPr>
              <a:t>Vehicle</a:t>
            </a:r>
          </a:p>
          <a:p>
            <a:r>
              <a:rPr lang="en-GB" altLang="en-US" sz="1400" dirty="0">
                <a:solidFill>
                  <a:schemeClr val="bg1"/>
                </a:solidFill>
                <a:latin typeface="Consolas" panose="020B0609020204030204" pitchFamily="49" charset="0"/>
                <a:cs typeface="Consolas" panose="020B0609020204030204" pitchFamily="49" charset="0"/>
              </a:rPr>
              <a:t>from tank import Tank</a:t>
            </a:r>
          </a:p>
          <a:p>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b="1" dirty="0" err="1">
                <a:solidFill>
                  <a:schemeClr val="accent1"/>
                </a:solidFill>
                <a:latin typeface="Consolas" panose="020B0609020204030204" pitchFamily="49" charset="0"/>
                <a:cs typeface="Consolas" panose="020B0609020204030204" pitchFamily="49" charset="0"/>
              </a:rPr>
              <a:t>mbt_tank</a:t>
            </a:r>
            <a:r>
              <a:rPr lang="en-GB" altLang="en-US" sz="1400" b="1" dirty="0">
                <a:solidFill>
                  <a:schemeClr val="accent1"/>
                </a:solidFill>
                <a:latin typeface="Consolas" panose="020B0609020204030204" pitchFamily="49" charset="0"/>
                <a:cs typeface="Consolas" panose="020B0609020204030204" pitchFamily="49" charset="0"/>
              </a:rPr>
              <a:t> </a:t>
            </a:r>
            <a:r>
              <a:rPr lang="en-GB" altLang="en-US" sz="1400" dirty="0">
                <a:solidFill>
                  <a:schemeClr val="bg1"/>
                </a:solidFill>
                <a:latin typeface="Consolas" panose="020B0609020204030204" pitchFamily="49" charset="0"/>
                <a:cs typeface="Consolas" panose="020B0609020204030204" pitchFamily="49" charset="0"/>
              </a:rPr>
              <a:t>= </a:t>
            </a:r>
            <a:r>
              <a:rPr lang="en-GB" altLang="en-US" sz="1400" b="1" dirty="0">
                <a:solidFill>
                  <a:schemeClr val="accent2"/>
                </a:solidFill>
                <a:latin typeface="Consolas" panose="020B0609020204030204" pitchFamily="49" charset="0"/>
                <a:cs typeface="Consolas" panose="020B0609020204030204" pitchFamily="49" charset="0"/>
              </a:rPr>
              <a:t>Tank</a:t>
            </a:r>
            <a:r>
              <a:rPr lang="en-GB" altLang="en-US" sz="1400" dirty="0">
                <a:solidFill>
                  <a:schemeClr val="bg1"/>
                </a:solidFill>
                <a:latin typeface="Consolas" panose="020B0609020204030204" pitchFamily="49" charset="0"/>
                <a:cs typeface="Consolas" panose="020B0609020204030204" pitchFamily="49" charset="0"/>
              </a:rPr>
              <a:t>("German", "Tiger")</a:t>
            </a:r>
          </a:p>
          <a:p>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if </a:t>
            </a:r>
            <a:r>
              <a:rPr lang="en-GB" altLang="en-US" sz="1400" dirty="0" err="1">
                <a:solidFill>
                  <a:schemeClr val="bg1"/>
                </a:solidFill>
                <a:latin typeface="Consolas" panose="020B0609020204030204" pitchFamily="49" charset="0"/>
                <a:cs typeface="Consolas" panose="020B0609020204030204" pitchFamily="49" charset="0"/>
              </a:rPr>
              <a:t>isinstance</a:t>
            </a:r>
            <a:r>
              <a:rPr lang="en-GB" altLang="en-US" sz="1400" dirty="0">
                <a:solidFill>
                  <a:schemeClr val="bg1"/>
                </a:solidFill>
                <a:latin typeface="Consolas" panose="020B0609020204030204" pitchFamily="49" charset="0"/>
                <a:cs typeface="Consolas" panose="020B0609020204030204" pitchFamily="49" charset="0"/>
              </a:rPr>
              <a:t>(</a:t>
            </a:r>
            <a:r>
              <a:rPr lang="en-GB" altLang="en-US" sz="1400" b="1" dirty="0" err="1">
                <a:solidFill>
                  <a:schemeClr val="accent1"/>
                </a:solidFill>
                <a:latin typeface="Consolas" panose="020B0609020204030204" pitchFamily="49" charset="0"/>
                <a:cs typeface="Consolas" panose="020B0609020204030204" pitchFamily="49" charset="0"/>
              </a:rPr>
              <a:t>mbt_tank</a:t>
            </a:r>
            <a:r>
              <a:rPr lang="en-GB" altLang="en-US" sz="1400" dirty="0">
                <a:solidFill>
                  <a:schemeClr val="bg1"/>
                </a:solidFill>
                <a:latin typeface="Consolas" panose="020B0609020204030204" pitchFamily="49" charset="0"/>
                <a:cs typeface="Consolas" panose="020B0609020204030204" pitchFamily="49" charset="0"/>
              </a:rPr>
              <a:t>, </a:t>
            </a:r>
            <a:r>
              <a:rPr lang="en-GB" altLang="en-US" sz="1400" b="1" dirty="0">
                <a:solidFill>
                  <a:schemeClr val="accent2"/>
                </a:solidFill>
                <a:latin typeface="Consolas" panose="020B0609020204030204" pitchFamily="49" charset="0"/>
                <a:cs typeface="Consolas" panose="020B0609020204030204" pitchFamily="49" charset="0"/>
              </a:rPr>
              <a:t>Tank</a:t>
            </a:r>
            <a:r>
              <a:rPr lang="en-GB" altLang="en-US" sz="1400" dirty="0">
                <a:solidFill>
                  <a:schemeClr val="bg1"/>
                </a:solidFill>
                <a:latin typeface="Consolas" panose="020B0609020204030204" pitchFamily="49" charset="0"/>
                <a:cs typeface="Consolas" panose="020B0609020204030204" pitchFamily="49" charset="0"/>
              </a:rPr>
              <a:t>):</a:t>
            </a:r>
          </a:p>
          <a:p>
            <a:r>
              <a:rPr lang="en-GB" altLang="en-US" sz="1400" dirty="0">
                <a:solidFill>
                  <a:schemeClr val="bg1"/>
                </a:solidFill>
                <a:latin typeface="Consolas" panose="020B0609020204030204" pitchFamily="49" charset="0"/>
                <a:cs typeface="Consolas" panose="020B0609020204030204" pitchFamily="49" charset="0"/>
              </a:rPr>
              <a:t>    print(</a:t>
            </a:r>
            <a:r>
              <a:rPr lang="en-GB" altLang="en-US" sz="1400" dirty="0" err="1">
                <a:solidFill>
                  <a:schemeClr val="bg1"/>
                </a:solidFill>
                <a:latin typeface="Consolas" panose="020B0609020204030204" pitchFamily="49" charset="0"/>
                <a:cs typeface="Consolas" panose="020B0609020204030204" pitchFamily="49" charset="0"/>
              </a:rPr>
              <a:t>mbt_tank</a:t>
            </a:r>
            <a:r>
              <a:rPr lang="en-GB" altLang="en-US" sz="1400" dirty="0">
                <a:solidFill>
                  <a:schemeClr val="bg1"/>
                </a:solidFill>
                <a:latin typeface="Consolas" panose="020B0609020204030204" pitchFamily="49" charset="0"/>
                <a:cs typeface="Consolas" panose="020B0609020204030204" pitchFamily="49" charset="0"/>
              </a:rPr>
              <a:t>, "isa Tank")</a:t>
            </a:r>
          </a:p>
          <a:p>
            <a:r>
              <a:rPr lang="en-GB" altLang="en-US" sz="1400" dirty="0">
                <a:solidFill>
                  <a:schemeClr val="bg1"/>
                </a:solidFill>
                <a:latin typeface="Consolas" panose="020B0609020204030204" pitchFamily="49" charset="0"/>
                <a:cs typeface="Consolas" panose="020B0609020204030204" pitchFamily="49" charset="0"/>
              </a:rPr>
              <a:t>    </a:t>
            </a:r>
          </a:p>
          <a:p>
            <a:r>
              <a:rPr lang="en-GB" altLang="en-US" sz="1400" dirty="0">
                <a:solidFill>
                  <a:schemeClr val="bg1"/>
                </a:solidFill>
                <a:latin typeface="Consolas" panose="020B0609020204030204" pitchFamily="49" charset="0"/>
                <a:cs typeface="Consolas" panose="020B0609020204030204" pitchFamily="49" charset="0"/>
              </a:rPr>
              <a:t>if </a:t>
            </a:r>
            <a:r>
              <a:rPr lang="en-GB" altLang="en-US" sz="1400" dirty="0" err="1">
                <a:solidFill>
                  <a:schemeClr val="bg1"/>
                </a:solidFill>
                <a:latin typeface="Consolas" panose="020B0609020204030204" pitchFamily="49" charset="0"/>
                <a:cs typeface="Consolas" panose="020B0609020204030204" pitchFamily="49" charset="0"/>
              </a:rPr>
              <a:t>isinstance</a:t>
            </a:r>
            <a:r>
              <a:rPr lang="en-GB" altLang="en-US" sz="1400" dirty="0">
                <a:solidFill>
                  <a:schemeClr val="bg1"/>
                </a:solidFill>
                <a:latin typeface="Consolas" panose="020B0609020204030204" pitchFamily="49" charset="0"/>
                <a:cs typeface="Consolas" panose="020B0609020204030204" pitchFamily="49" charset="0"/>
              </a:rPr>
              <a:t>(</a:t>
            </a:r>
            <a:r>
              <a:rPr lang="en-GB" altLang="en-US" sz="1400" b="1" dirty="0" err="1">
                <a:solidFill>
                  <a:schemeClr val="accent1"/>
                </a:solidFill>
                <a:latin typeface="Consolas" panose="020B0609020204030204" pitchFamily="49" charset="0"/>
                <a:cs typeface="Consolas" panose="020B0609020204030204" pitchFamily="49" charset="0"/>
              </a:rPr>
              <a:t>mbt_tank</a:t>
            </a:r>
            <a:r>
              <a:rPr lang="en-GB" altLang="en-US" sz="1400" dirty="0">
                <a:solidFill>
                  <a:schemeClr val="bg1"/>
                </a:solidFill>
                <a:latin typeface="Consolas" panose="020B0609020204030204" pitchFamily="49" charset="0"/>
                <a:cs typeface="Consolas" panose="020B0609020204030204" pitchFamily="49" charset="0"/>
              </a:rPr>
              <a:t>, </a:t>
            </a:r>
            <a:r>
              <a:rPr lang="en-GB" altLang="en-US" sz="1400" b="1" dirty="0">
                <a:solidFill>
                  <a:schemeClr val="accent3"/>
                </a:solidFill>
                <a:latin typeface="Consolas" panose="020B0609020204030204" pitchFamily="49" charset="0"/>
                <a:cs typeface="Consolas" panose="020B0609020204030204" pitchFamily="49" charset="0"/>
              </a:rPr>
              <a:t>Vehicle</a:t>
            </a:r>
            <a:r>
              <a:rPr lang="en-GB" altLang="en-US" sz="1400" dirty="0">
                <a:solidFill>
                  <a:schemeClr val="bg1"/>
                </a:solidFill>
                <a:latin typeface="Consolas" panose="020B0609020204030204" pitchFamily="49" charset="0"/>
                <a:cs typeface="Consolas" panose="020B0609020204030204" pitchFamily="49" charset="0"/>
              </a:rPr>
              <a:t>):</a:t>
            </a:r>
          </a:p>
          <a:p>
            <a:r>
              <a:rPr lang="en-GB" altLang="en-US" sz="1400" dirty="0">
                <a:solidFill>
                  <a:schemeClr val="bg1"/>
                </a:solidFill>
                <a:latin typeface="Consolas" panose="020B0609020204030204" pitchFamily="49" charset="0"/>
                <a:cs typeface="Consolas" panose="020B0609020204030204" pitchFamily="49" charset="0"/>
              </a:rPr>
              <a:t>    print(</a:t>
            </a:r>
            <a:r>
              <a:rPr lang="en-GB" altLang="en-US" sz="1400" dirty="0" err="1">
                <a:solidFill>
                  <a:schemeClr val="bg1"/>
                </a:solidFill>
                <a:latin typeface="Consolas" panose="020B0609020204030204" pitchFamily="49" charset="0"/>
                <a:cs typeface="Consolas" panose="020B0609020204030204" pitchFamily="49" charset="0"/>
              </a:rPr>
              <a:t>mbt_tank</a:t>
            </a:r>
            <a:r>
              <a:rPr lang="en-GB" altLang="en-US" sz="1400" dirty="0">
                <a:solidFill>
                  <a:schemeClr val="bg1"/>
                </a:solidFill>
                <a:latin typeface="Consolas" panose="020B0609020204030204" pitchFamily="49" charset="0"/>
                <a:cs typeface="Consolas" panose="020B0609020204030204" pitchFamily="49" charset="0"/>
              </a:rPr>
              <a:t>, "isa Vehicle")</a:t>
            </a:r>
          </a:p>
          <a:p>
            <a:r>
              <a:rPr lang="en-GB" altLang="en-US" sz="1400" dirty="0">
                <a:solidFill>
                  <a:schemeClr val="bg1"/>
                </a:solidFill>
                <a:latin typeface="Consolas" panose="020B0609020204030204" pitchFamily="49" charset="0"/>
                <a:cs typeface="Consolas" panose="020B0609020204030204" pitchFamily="49" charset="0"/>
              </a:rPr>
              <a:t>    </a:t>
            </a:r>
          </a:p>
          <a:p>
            <a:r>
              <a:rPr lang="en-GB" altLang="en-US" sz="1400" dirty="0">
                <a:solidFill>
                  <a:schemeClr val="bg1"/>
                </a:solidFill>
                <a:latin typeface="Consolas" panose="020B0609020204030204" pitchFamily="49" charset="0"/>
                <a:cs typeface="Consolas" panose="020B0609020204030204" pitchFamily="49" charset="0"/>
              </a:rPr>
              <a:t>if </a:t>
            </a:r>
            <a:r>
              <a:rPr lang="en-GB" altLang="en-US" sz="1400" dirty="0" err="1">
                <a:solidFill>
                  <a:schemeClr val="bg1"/>
                </a:solidFill>
                <a:latin typeface="Consolas" panose="020B0609020204030204" pitchFamily="49" charset="0"/>
                <a:cs typeface="Consolas" panose="020B0609020204030204" pitchFamily="49" charset="0"/>
              </a:rPr>
              <a:t>issubclass</a:t>
            </a:r>
            <a:r>
              <a:rPr lang="en-GB" altLang="en-US" sz="1400" dirty="0">
                <a:solidFill>
                  <a:schemeClr val="bg1"/>
                </a:solidFill>
                <a:latin typeface="Consolas" panose="020B0609020204030204" pitchFamily="49" charset="0"/>
                <a:cs typeface="Consolas" panose="020B0609020204030204" pitchFamily="49" charset="0"/>
              </a:rPr>
              <a:t>(</a:t>
            </a:r>
            <a:r>
              <a:rPr lang="en-GB" altLang="en-US" sz="1400" b="1" dirty="0">
                <a:solidFill>
                  <a:schemeClr val="accent2"/>
                </a:solidFill>
                <a:latin typeface="Consolas" panose="020B0609020204030204" pitchFamily="49" charset="0"/>
                <a:cs typeface="Consolas" panose="020B0609020204030204" pitchFamily="49" charset="0"/>
              </a:rPr>
              <a:t>Tank</a:t>
            </a:r>
            <a:r>
              <a:rPr lang="en-GB" altLang="en-US" sz="1400" dirty="0">
                <a:solidFill>
                  <a:schemeClr val="bg1"/>
                </a:solidFill>
                <a:latin typeface="Consolas" panose="020B0609020204030204" pitchFamily="49" charset="0"/>
                <a:cs typeface="Consolas" panose="020B0609020204030204" pitchFamily="49" charset="0"/>
              </a:rPr>
              <a:t>, </a:t>
            </a:r>
            <a:r>
              <a:rPr lang="en-GB" altLang="en-US" sz="1400" b="1" dirty="0">
                <a:solidFill>
                  <a:schemeClr val="accent3"/>
                </a:solidFill>
                <a:latin typeface="Consolas" panose="020B0609020204030204" pitchFamily="49" charset="0"/>
                <a:cs typeface="Consolas" panose="020B0609020204030204" pitchFamily="49" charset="0"/>
              </a:rPr>
              <a:t>Vehicle</a:t>
            </a:r>
            <a:r>
              <a:rPr lang="en-GB" altLang="en-US" sz="1400" dirty="0">
                <a:solidFill>
                  <a:schemeClr val="bg1"/>
                </a:solidFill>
                <a:latin typeface="Consolas" panose="020B0609020204030204" pitchFamily="49" charset="0"/>
                <a:cs typeface="Consolas" panose="020B0609020204030204" pitchFamily="49" charset="0"/>
              </a:rPr>
              <a:t>):</a:t>
            </a:r>
          </a:p>
          <a:p>
            <a:r>
              <a:rPr lang="en-GB" altLang="en-US" sz="1400" dirty="0">
                <a:solidFill>
                  <a:schemeClr val="bg1"/>
                </a:solidFill>
                <a:latin typeface="Consolas" panose="020B0609020204030204" pitchFamily="49" charset="0"/>
                <a:cs typeface="Consolas" panose="020B0609020204030204" pitchFamily="49" charset="0"/>
              </a:rPr>
              <a:t>    print("Tank isa subclass of Vehicle")</a:t>
            </a:r>
          </a:p>
        </p:txBody>
      </p:sp>
      <p:sp>
        <p:nvSpPr>
          <p:cNvPr id="7" name="TextBox 6">
            <a:extLst>
              <a:ext uri="{FF2B5EF4-FFF2-40B4-BE49-F238E27FC236}">
                <a16:creationId xmlns:a16="http://schemas.microsoft.com/office/drawing/2014/main" id="{43448E34-9309-3BFA-2D7C-5B24BD6F131A}"/>
              </a:ext>
            </a:extLst>
          </p:cNvPr>
          <p:cNvSpPr txBox="1"/>
          <p:nvPr/>
        </p:nvSpPr>
        <p:spPr>
          <a:xfrm>
            <a:off x="5958770" y="5658087"/>
            <a:ext cx="4368571" cy="923330"/>
          </a:xfrm>
          <a:prstGeom prst="rect">
            <a:avLst/>
          </a:prstGeom>
          <a:solidFill>
            <a:schemeClr val="bg1"/>
          </a:solidFill>
          <a:ln>
            <a:solidFill>
              <a:schemeClr val="tx1"/>
            </a:solidFill>
          </a:ln>
        </p:spPr>
        <p:txBody>
          <a:bodyPr wrap="square" rtlCol="0">
            <a:spAutoFit/>
          </a:bodyPr>
          <a:lstStyle/>
          <a:p>
            <a:r>
              <a:rPr lang="en-GB" dirty="0"/>
              <a:t>&lt;__</a:t>
            </a:r>
            <a:r>
              <a:rPr lang="en-GB" dirty="0" err="1"/>
              <a:t>main__.Tank</a:t>
            </a:r>
            <a:r>
              <a:rPr lang="en-GB" dirty="0"/>
              <a:t> object at 0x00&gt; isa Tank</a:t>
            </a:r>
          </a:p>
          <a:p>
            <a:r>
              <a:rPr lang="en-GB" dirty="0"/>
              <a:t>&lt;__</a:t>
            </a:r>
            <a:r>
              <a:rPr lang="en-GB" dirty="0" err="1"/>
              <a:t>main__.Tank</a:t>
            </a:r>
            <a:r>
              <a:rPr lang="en-GB" dirty="0"/>
              <a:t> object at 0x00&gt; isa Vehicle</a:t>
            </a:r>
          </a:p>
          <a:p>
            <a:r>
              <a:rPr lang="en-GB" dirty="0"/>
              <a:t>Tank isa subclass of Vehicle</a:t>
            </a:r>
          </a:p>
        </p:txBody>
      </p:sp>
      <p:sp>
        <p:nvSpPr>
          <p:cNvPr id="8" name="TextBox 7">
            <a:extLst>
              <a:ext uri="{FF2B5EF4-FFF2-40B4-BE49-F238E27FC236}">
                <a16:creationId xmlns:a16="http://schemas.microsoft.com/office/drawing/2014/main" id="{965CFF37-CC63-E377-11F6-DE07041E4508}"/>
              </a:ext>
            </a:extLst>
          </p:cNvPr>
          <p:cNvSpPr txBox="1"/>
          <p:nvPr/>
        </p:nvSpPr>
        <p:spPr>
          <a:xfrm>
            <a:off x="5958770" y="4501626"/>
            <a:ext cx="3534854" cy="646331"/>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All these conditions return True</a:t>
            </a:r>
          </a:p>
          <a:p>
            <a:r>
              <a:rPr lang="en-GB" dirty="0"/>
              <a:t>(based on the inheritance example)</a:t>
            </a:r>
          </a:p>
        </p:txBody>
      </p:sp>
      <p:sp>
        <p:nvSpPr>
          <p:cNvPr id="9" name="Line 11">
            <a:extLst>
              <a:ext uri="{FF2B5EF4-FFF2-40B4-BE49-F238E27FC236}">
                <a16:creationId xmlns:a16="http://schemas.microsoft.com/office/drawing/2014/main" id="{CEB8292A-15EB-7FD8-6D77-D7F212FCF0C4}"/>
              </a:ext>
            </a:extLst>
          </p:cNvPr>
          <p:cNvSpPr>
            <a:spLocks noChangeShapeType="1"/>
          </p:cNvSpPr>
          <p:nvPr/>
        </p:nvSpPr>
        <p:spPr bwMode="auto">
          <a:xfrm flipH="1" flipV="1">
            <a:off x="4013200" y="4582157"/>
            <a:ext cx="1945570" cy="223090"/>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0" name="Line 11">
            <a:extLst>
              <a:ext uri="{FF2B5EF4-FFF2-40B4-BE49-F238E27FC236}">
                <a16:creationId xmlns:a16="http://schemas.microsoft.com/office/drawing/2014/main" id="{7E9098AC-2063-BBCC-452B-8022B3D7E05B}"/>
              </a:ext>
            </a:extLst>
          </p:cNvPr>
          <p:cNvSpPr>
            <a:spLocks noChangeShapeType="1"/>
          </p:cNvSpPr>
          <p:nvPr/>
        </p:nvSpPr>
        <p:spPr bwMode="auto">
          <a:xfrm flipH="1">
            <a:off x="4246880" y="4805250"/>
            <a:ext cx="1711890" cy="405932"/>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1" name="Line 11">
            <a:extLst>
              <a:ext uri="{FF2B5EF4-FFF2-40B4-BE49-F238E27FC236}">
                <a16:creationId xmlns:a16="http://schemas.microsoft.com/office/drawing/2014/main" id="{CFB58579-33A9-900A-12C8-A8C680C3C864}"/>
              </a:ext>
            </a:extLst>
          </p:cNvPr>
          <p:cNvSpPr>
            <a:spLocks noChangeShapeType="1"/>
          </p:cNvSpPr>
          <p:nvPr/>
        </p:nvSpPr>
        <p:spPr bwMode="auto">
          <a:xfrm flipH="1">
            <a:off x="4013200" y="4805249"/>
            <a:ext cx="1945570" cy="989263"/>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Tree>
    <p:extLst>
      <p:ext uri="{BB962C8B-B14F-4D97-AF65-F5344CB8AC3E}">
        <p14:creationId xmlns:p14="http://schemas.microsoft.com/office/powerpoint/2010/main" val="8335496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61375-47F3-E4C3-E72A-8D38ECEDB2D3}"/>
              </a:ext>
            </a:extLst>
          </p:cNvPr>
          <p:cNvSpPr>
            <a:spLocks noGrp="1"/>
          </p:cNvSpPr>
          <p:nvPr>
            <p:ph type="ctrTitle"/>
          </p:nvPr>
        </p:nvSpPr>
        <p:spPr/>
        <p:txBody>
          <a:bodyPr/>
          <a:lstStyle/>
          <a:p>
            <a:r>
              <a:rPr lang="en-GB" dirty="0"/>
              <a:t>Review &amp; Lab</a:t>
            </a:r>
          </a:p>
        </p:txBody>
      </p:sp>
      <p:sp>
        <p:nvSpPr>
          <p:cNvPr id="3" name="Subtitle 2">
            <a:extLst>
              <a:ext uri="{FF2B5EF4-FFF2-40B4-BE49-F238E27FC236}">
                <a16:creationId xmlns:a16="http://schemas.microsoft.com/office/drawing/2014/main" id="{5B667537-6F41-46D5-6DF6-22E94EC419AB}"/>
              </a:ext>
            </a:extLst>
          </p:cNvPr>
          <p:cNvSpPr>
            <a:spLocks noGrp="1"/>
          </p:cNvSpPr>
          <p:nvPr>
            <p:ph type="subTitle" idx="1"/>
          </p:nvPr>
        </p:nvSpPr>
        <p:spPr/>
        <p:txBody>
          <a:bodyPr/>
          <a:lstStyle/>
          <a:p>
            <a:r>
              <a:rPr lang="en-GB" dirty="0"/>
              <a:t>Answer review questions</a:t>
            </a:r>
          </a:p>
          <a:p>
            <a:r>
              <a:rPr lang="en-GB" dirty="0"/>
              <a:t>Your instructor will guide you which lab exercises to complete</a:t>
            </a:r>
          </a:p>
        </p:txBody>
      </p:sp>
    </p:spTree>
    <p:extLst>
      <p:ext uri="{BB962C8B-B14F-4D97-AF65-F5344CB8AC3E}">
        <p14:creationId xmlns:p14="http://schemas.microsoft.com/office/powerpoint/2010/main" val="9136106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0D75D-B44C-4C61-0515-C7255EADE630}"/>
              </a:ext>
            </a:extLst>
          </p:cNvPr>
          <p:cNvSpPr>
            <a:spLocks noGrp="1"/>
          </p:cNvSpPr>
          <p:nvPr>
            <p:ph type="ctrTitle"/>
          </p:nvPr>
        </p:nvSpPr>
        <p:spPr/>
        <p:txBody>
          <a:bodyPr/>
          <a:lstStyle/>
          <a:p>
            <a:r>
              <a:rPr lang="en-GB" dirty="0"/>
              <a:t>Review Questions</a:t>
            </a:r>
          </a:p>
        </p:txBody>
      </p:sp>
      <p:sp>
        <p:nvSpPr>
          <p:cNvPr id="3" name="Text Placeholder 2">
            <a:extLst>
              <a:ext uri="{FF2B5EF4-FFF2-40B4-BE49-F238E27FC236}">
                <a16:creationId xmlns:a16="http://schemas.microsoft.com/office/drawing/2014/main" id="{E55A97F5-9B8C-C115-56CA-978CB41AAD4B}"/>
              </a:ext>
            </a:extLst>
          </p:cNvPr>
          <p:cNvSpPr>
            <a:spLocks noGrp="1"/>
          </p:cNvSpPr>
          <p:nvPr>
            <p:ph type="body" sz="quarter" idx="13"/>
          </p:nvPr>
        </p:nvSpPr>
        <p:spPr/>
        <p:txBody>
          <a:bodyPr/>
          <a:lstStyle/>
          <a:p>
            <a:r>
              <a:rPr lang="en-GB" b="1" dirty="0"/>
              <a:t>1. What are the four main principles of OOP?</a:t>
            </a:r>
          </a:p>
          <a:p>
            <a:pPr marL="538163" indent="-274638">
              <a:buFont typeface="+mj-lt"/>
              <a:buAutoNum type="alphaLcPeriod"/>
            </a:pPr>
            <a:r>
              <a:rPr lang="en-GB" sz="1600" dirty="0"/>
              <a:t> Inheritance, Encapsulation, Compilation, Optimization  </a:t>
            </a:r>
          </a:p>
          <a:p>
            <a:pPr marL="538163" indent="-274638">
              <a:buFont typeface="+mj-lt"/>
              <a:buAutoNum type="alphaLcPeriod"/>
            </a:pPr>
            <a:r>
              <a:rPr lang="en-GB" sz="1600" dirty="0"/>
              <a:t> Inheritance, Encapsulation, Abstraction, Polymorphism  </a:t>
            </a:r>
          </a:p>
          <a:p>
            <a:pPr marL="538163" indent="-274638">
              <a:buFont typeface="+mj-lt"/>
              <a:buAutoNum type="alphaLcPeriod"/>
            </a:pPr>
            <a:r>
              <a:rPr lang="en-GB" sz="1600" dirty="0"/>
              <a:t> Instantiation, Association, Delegation, Overloading  </a:t>
            </a:r>
          </a:p>
          <a:p>
            <a:pPr marL="538163" indent="-274638">
              <a:buFont typeface="+mj-lt"/>
              <a:buAutoNum type="alphaLcPeriod"/>
            </a:pPr>
            <a:r>
              <a:rPr lang="en-GB" sz="1600" dirty="0"/>
              <a:t> Abstraction, Initialization, Protection, Serialization</a:t>
            </a:r>
          </a:p>
          <a:p>
            <a:pPr marL="263525" indent="-263525"/>
            <a:r>
              <a:rPr lang="en-GB" b="1" dirty="0"/>
              <a:t>2. What is the benefit of using super() in a derived class constructor?</a:t>
            </a:r>
            <a:endParaRPr lang="en-GB" dirty="0"/>
          </a:p>
          <a:p>
            <a:pPr marL="538163" indent="-274638">
              <a:buFont typeface="+mj-lt"/>
              <a:buAutoNum type="alphaLcPeriod"/>
            </a:pPr>
            <a:r>
              <a:rPr lang="en-GB" sz="1600" dirty="0"/>
              <a:t>It creates a new class dynamically</a:t>
            </a:r>
          </a:p>
          <a:p>
            <a:pPr marL="538163" indent="-274638">
              <a:buFont typeface="+mj-lt"/>
              <a:buAutoNum type="alphaLcPeriod"/>
            </a:pPr>
            <a:r>
              <a:rPr lang="en-GB" sz="1600" dirty="0"/>
              <a:t>It bypasses the base class entirely</a:t>
            </a:r>
          </a:p>
          <a:p>
            <a:pPr marL="538163" indent="-274638">
              <a:buFont typeface="+mj-lt"/>
              <a:buAutoNum type="alphaLcPeriod"/>
            </a:pPr>
            <a:r>
              <a:rPr lang="en-GB" sz="1600" dirty="0"/>
              <a:t>It avoids hardcoding the parent class name and ensures proper method resolution order (MRO)</a:t>
            </a:r>
          </a:p>
          <a:p>
            <a:pPr marL="538163" indent="-274638">
              <a:buFont typeface="+mj-lt"/>
              <a:buAutoNum type="alphaLcPeriod"/>
            </a:pPr>
            <a:r>
              <a:rPr lang="en-GB" sz="1600" dirty="0"/>
              <a:t>It disables polymorphism</a:t>
            </a:r>
            <a:endParaRPr lang="en-GB" dirty="0"/>
          </a:p>
        </p:txBody>
      </p:sp>
    </p:spTree>
    <p:extLst>
      <p:ext uri="{BB962C8B-B14F-4D97-AF65-F5344CB8AC3E}">
        <p14:creationId xmlns:p14="http://schemas.microsoft.com/office/powerpoint/2010/main" val="41722534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3F936-158F-3B94-7DB3-6FCD9B645D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BD0DF7-380A-8533-B043-E552CF4D3548}"/>
              </a:ext>
            </a:extLst>
          </p:cNvPr>
          <p:cNvSpPr>
            <a:spLocks noGrp="1"/>
          </p:cNvSpPr>
          <p:nvPr>
            <p:ph type="ctrTitle"/>
          </p:nvPr>
        </p:nvSpPr>
        <p:spPr/>
        <p:txBody>
          <a:bodyPr/>
          <a:lstStyle/>
          <a:p>
            <a:r>
              <a:rPr lang="en-GB" dirty="0"/>
              <a:t>Review Questions</a:t>
            </a:r>
          </a:p>
        </p:txBody>
      </p:sp>
      <p:sp>
        <p:nvSpPr>
          <p:cNvPr id="3" name="Text Placeholder 2">
            <a:extLst>
              <a:ext uri="{FF2B5EF4-FFF2-40B4-BE49-F238E27FC236}">
                <a16:creationId xmlns:a16="http://schemas.microsoft.com/office/drawing/2014/main" id="{40C21897-6FF4-FE49-B25F-B3E7E470B2B8}"/>
              </a:ext>
            </a:extLst>
          </p:cNvPr>
          <p:cNvSpPr>
            <a:spLocks noGrp="1"/>
          </p:cNvSpPr>
          <p:nvPr>
            <p:ph type="body" sz="quarter" idx="13"/>
          </p:nvPr>
        </p:nvSpPr>
        <p:spPr/>
        <p:txBody>
          <a:bodyPr/>
          <a:lstStyle/>
          <a:p>
            <a:r>
              <a:rPr lang="en-GB" sz="1600" b="1" dirty="0"/>
              <a:t>3. What is the difference between public, private, and protected attributes?</a:t>
            </a:r>
          </a:p>
          <a:p>
            <a:pPr marL="538163" indent="-274638">
              <a:buFont typeface="+mj-lt"/>
              <a:buAutoNum type="alphaLcPeriod"/>
            </a:pPr>
            <a:r>
              <a:rPr lang="en-GB" sz="1600" dirty="0"/>
              <a:t>Public attributes are encrypted, private ones are not, and protected attributes are temporary  </a:t>
            </a:r>
          </a:p>
          <a:p>
            <a:pPr marL="538163" indent="-274638">
              <a:buFont typeface="+mj-lt"/>
              <a:buAutoNum type="alphaLcPeriod"/>
            </a:pPr>
            <a:r>
              <a:rPr lang="en-GB" sz="1600" dirty="0"/>
              <a:t>Public attributes can be accessed by anyone, private attributes are prefixed with __, and protected ones with _ </a:t>
            </a:r>
          </a:p>
          <a:p>
            <a:pPr marL="538163" indent="-274638">
              <a:buFont typeface="+mj-lt"/>
              <a:buAutoNum type="alphaLcPeriod"/>
            </a:pPr>
            <a:r>
              <a:rPr lang="en-GB" sz="1600" dirty="0"/>
              <a:t>Only public attributes exist in Python  </a:t>
            </a:r>
          </a:p>
          <a:p>
            <a:pPr marL="538163" indent="-274638">
              <a:buFont typeface="+mj-lt"/>
              <a:buAutoNum type="alphaLcPeriod"/>
            </a:pPr>
            <a:r>
              <a:rPr lang="en-GB" sz="1600" dirty="0"/>
              <a:t>Private attributes can be accessed directly, while protected and public cannot</a:t>
            </a:r>
          </a:p>
          <a:p>
            <a:pPr marL="342900" indent="-342900">
              <a:buFont typeface="+mj-lt"/>
              <a:buAutoNum type="arabicPeriod" startAt="4"/>
            </a:pPr>
            <a:r>
              <a:rPr lang="en-GB" sz="1600" b="1" dirty="0"/>
              <a:t>What is the purpose of the __add__ method in a Python class?</a:t>
            </a:r>
          </a:p>
          <a:p>
            <a:pPr marL="538163" indent="-274638">
              <a:buFont typeface="+mj-lt"/>
              <a:buAutoNum type="alphaLcPeriod"/>
            </a:pPr>
            <a:r>
              <a:rPr lang="en-GB" sz="1600" dirty="0"/>
              <a:t>It adds two objects by modifying the current object directly</a:t>
            </a:r>
          </a:p>
          <a:p>
            <a:pPr marL="538163" indent="-274638">
              <a:buFont typeface="+mj-lt"/>
              <a:buAutoNum type="alphaLcPeriod"/>
            </a:pPr>
            <a:r>
              <a:rPr lang="en-GB" sz="1600" dirty="0"/>
              <a:t>It defines how objects should behave when added using the + operator</a:t>
            </a:r>
          </a:p>
          <a:p>
            <a:pPr marL="538163" indent="-274638">
              <a:buFont typeface="+mj-lt"/>
              <a:buAutoNum type="alphaLcPeriod"/>
            </a:pPr>
            <a:r>
              <a:rPr lang="en-GB" sz="1600" dirty="0"/>
              <a:t>It automatically combines all attributes of two classes</a:t>
            </a:r>
          </a:p>
          <a:p>
            <a:pPr marL="538163" indent="-274638">
              <a:buFont typeface="+mj-lt"/>
              <a:buAutoNum type="alphaLcPeriod"/>
            </a:pPr>
            <a:r>
              <a:rPr lang="en-GB" sz="1600" dirty="0"/>
              <a:t>It is used to overload subtraction between objects</a:t>
            </a:r>
            <a:endParaRPr lang="en-GB" dirty="0"/>
          </a:p>
        </p:txBody>
      </p:sp>
    </p:spTree>
    <p:extLst>
      <p:ext uri="{BB962C8B-B14F-4D97-AF65-F5344CB8AC3E}">
        <p14:creationId xmlns:p14="http://schemas.microsoft.com/office/powerpoint/2010/main" val="30062288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77C97-80DF-F61F-7CB5-1A45362B8FCF}"/>
              </a:ext>
            </a:extLst>
          </p:cNvPr>
          <p:cNvSpPr>
            <a:spLocks noGrp="1"/>
          </p:cNvSpPr>
          <p:nvPr>
            <p:ph type="ctrTitle"/>
          </p:nvPr>
        </p:nvSpPr>
        <p:spPr/>
        <p:txBody>
          <a:bodyPr/>
          <a:lstStyle/>
          <a:p>
            <a:r>
              <a:rPr lang="en-GB" dirty="0"/>
              <a:t>OOP, DRY and APIE</a:t>
            </a:r>
          </a:p>
        </p:txBody>
      </p:sp>
      <p:sp>
        <p:nvSpPr>
          <p:cNvPr id="3" name="Text Placeholder 2">
            <a:extLst>
              <a:ext uri="{FF2B5EF4-FFF2-40B4-BE49-F238E27FC236}">
                <a16:creationId xmlns:a16="http://schemas.microsoft.com/office/drawing/2014/main" id="{C997131A-4B36-B7D3-E558-19B89467B290}"/>
              </a:ext>
            </a:extLst>
          </p:cNvPr>
          <p:cNvSpPr>
            <a:spLocks noGrp="1"/>
          </p:cNvSpPr>
          <p:nvPr>
            <p:ph type="body" sz="quarter" idx="13"/>
          </p:nvPr>
        </p:nvSpPr>
        <p:spPr/>
        <p:txBody>
          <a:bodyPr/>
          <a:lstStyle/>
          <a:p>
            <a:r>
              <a:rPr lang="en-GB" b="1" dirty="0"/>
              <a:t>Object Oriented Programming</a:t>
            </a:r>
          </a:p>
          <a:p>
            <a:pPr marL="285750" indent="-285750">
              <a:buFont typeface="Arial" panose="020B0604020202020204" pitchFamily="34" charset="0"/>
              <a:buChar char="•"/>
            </a:pPr>
            <a:r>
              <a:rPr lang="en-GB" dirty="0"/>
              <a:t>Programming model that breaks down problems into reusable classes</a:t>
            </a:r>
          </a:p>
          <a:p>
            <a:pPr marL="285750" indent="-285750">
              <a:buFont typeface="Arial" panose="020B0604020202020204" pitchFamily="34" charset="0"/>
              <a:buChar char="•"/>
            </a:pPr>
            <a:r>
              <a:rPr lang="en-GB" dirty="0"/>
              <a:t>Origin in Simula (1967) and Smalltalk (1972-1980)</a:t>
            </a:r>
          </a:p>
          <a:p>
            <a:pPr marL="285750" indent="-285750">
              <a:buFont typeface="Arial" panose="020B0604020202020204" pitchFamily="34" charset="0"/>
              <a:buChar char="•"/>
            </a:pPr>
            <a:r>
              <a:rPr lang="en-GB" dirty="0"/>
              <a:t>Pure OO: Smalltalk, Ruby, Scala, Eiffel..</a:t>
            </a:r>
          </a:p>
          <a:p>
            <a:pPr marL="285750" indent="-285750">
              <a:buFont typeface="Arial" panose="020B0604020202020204" pitchFamily="34" charset="0"/>
              <a:buChar char="•"/>
            </a:pPr>
            <a:r>
              <a:rPr lang="en-GB" dirty="0"/>
              <a:t>Mostly OO: C++, C, Java, Python, VB.NET..</a:t>
            </a:r>
          </a:p>
          <a:p>
            <a:pPr marL="285750" indent="-285750">
              <a:buFont typeface="Arial" panose="020B0604020202020204" pitchFamily="34" charset="0"/>
              <a:buChar char="•"/>
            </a:pPr>
            <a:r>
              <a:rPr lang="en-GB" dirty="0"/>
              <a:t>Procedural + OO Extensions: JS, Perl, PHP, VB, </a:t>
            </a:r>
            <a:r>
              <a:rPr lang="en-GB" dirty="0" err="1"/>
              <a:t>Matlab</a:t>
            </a:r>
            <a:r>
              <a:rPr lang="en-GB" dirty="0"/>
              <a:t>..</a:t>
            </a:r>
          </a:p>
          <a:p>
            <a:r>
              <a:rPr lang="en-GB" b="1" dirty="0"/>
              <a:t>Don’t repeat yourself</a:t>
            </a:r>
          </a:p>
          <a:p>
            <a:pPr marL="285750" indent="-285750">
              <a:buFont typeface="Arial" panose="020B0604020202020204" pitchFamily="34" charset="0"/>
              <a:buChar char="•"/>
            </a:pPr>
            <a:r>
              <a:rPr lang="en-GB" dirty="0"/>
              <a:t>Why have sixteen when you can have one?</a:t>
            </a:r>
          </a:p>
          <a:p>
            <a:r>
              <a:rPr lang="en-GB" b="1" dirty="0"/>
              <a:t>Four Pillars of OO - A PIE</a:t>
            </a:r>
          </a:p>
          <a:p>
            <a:pPr marL="285750" indent="-285750">
              <a:buFont typeface="Arial" panose="020B0604020202020204" pitchFamily="34" charset="0"/>
              <a:buChar char="•"/>
            </a:pPr>
            <a:r>
              <a:rPr lang="en-GB" dirty="0"/>
              <a:t>Abstraction, Polymorphism, Inheritance, Encapsulation  ..but often taught in order EIAP</a:t>
            </a:r>
          </a:p>
          <a:p>
            <a:endParaRPr lang="en-GB" dirty="0"/>
          </a:p>
        </p:txBody>
      </p:sp>
      <p:sp>
        <p:nvSpPr>
          <p:cNvPr id="5" name="Slide Number Placeholder 4">
            <a:extLst>
              <a:ext uri="{FF2B5EF4-FFF2-40B4-BE49-F238E27FC236}">
                <a16:creationId xmlns:a16="http://schemas.microsoft.com/office/drawing/2014/main" id="{85771356-6777-EDD8-4AB4-3DB35E524F7B}"/>
              </a:ext>
            </a:extLst>
          </p:cNvPr>
          <p:cNvSpPr>
            <a:spLocks noGrp="1"/>
          </p:cNvSpPr>
          <p:nvPr>
            <p:ph type="sldNum" sz="quarter" idx="12"/>
          </p:nvPr>
        </p:nvSpPr>
        <p:spPr/>
        <p:txBody>
          <a:bodyPr/>
          <a:lstStyle/>
          <a:p>
            <a:fld id="{F3469444-D02B-D446-9CF8-19DEDDE073D1}" type="slidenum">
              <a:rPr lang="en-US" smtClean="0"/>
              <a:pPr/>
              <a:t>3</a:t>
            </a:fld>
            <a:endParaRPr lang="en-US" dirty="0"/>
          </a:p>
        </p:txBody>
      </p:sp>
      <p:sp>
        <p:nvSpPr>
          <p:cNvPr id="6" name="TextBox 5">
            <a:extLst>
              <a:ext uri="{FF2B5EF4-FFF2-40B4-BE49-F238E27FC236}">
                <a16:creationId xmlns:a16="http://schemas.microsoft.com/office/drawing/2014/main" id="{8EA01202-8398-9998-CB8C-5EDD5DEB0CF8}"/>
              </a:ext>
            </a:extLst>
          </p:cNvPr>
          <p:cNvSpPr txBox="1"/>
          <p:nvPr/>
        </p:nvSpPr>
        <p:spPr>
          <a:xfrm>
            <a:off x="8643152" y="4782859"/>
            <a:ext cx="2600769" cy="936875"/>
          </a:xfrm>
          <a:prstGeom prst="rect">
            <a:avLst/>
          </a:prstGeom>
        </p:spPr>
        <p:txBody>
          <a:bodyPr vert="horz" wrap="none" lIns="0" tIns="0" rIns="0" bIns="0" rtlCol="0" anchor="t" anchorCtr="0">
            <a:noAutofit/>
          </a:bodyPr>
          <a:lstStyle/>
          <a:p>
            <a:pPr algn="l"/>
            <a:r>
              <a:rPr lang="en-GB" sz="1400" b="1" dirty="0"/>
              <a:t>Behaviour</a:t>
            </a:r>
          </a:p>
          <a:p>
            <a:pPr marL="182563" indent="-90488" algn="l">
              <a:buFont typeface="Arial" panose="020B0604020202020204" pitchFamily="34" charset="0"/>
              <a:buChar char="•"/>
            </a:pPr>
            <a:r>
              <a:rPr lang="en-GB" sz="1400" dirty="0"/>
              <a:t>Move 1 square forward</a:t>
            </a:r>
          </a:p>
          <a:p>
            <a:pPr marL="182563" indent="-90488">
              <a:buFont typeface="Arial" panose="020B0604020202020204" pitchFamily="34" charset="0"/>
              <a:buChar char="•"/>
            </a:pPr>
            <a:r>
              <a:rPr lang="en-GB" sz="1400" dirty="0"/>
              <a:t>Move 2 squares forward on 1</a:t>
            </a:r>
            <a:r>
              <a:rPr lang="en-GB" sz="1400" baseline="30000" dirty="0"/>
              <a:t>st </a:t>
            </a:r>
            <a:r>
              <a:rPr lang="en-GB" sz="1400" dirty="0"/>
              <a:t>move</a:t>
            </a:r>
          </a:p>
          <a:p>
            <a:pPr marL="182563" indent="-90488" algn="l">
              <a:buFont typeface="Arial" panose="020B0604020202020204" pitchFamily="34" charset="0"/>
              <a:buChar char="•"/>
            </a:pPr>
            <a:r>
              <a:rPr lang="en-GB" sz="1400" dirty="0"/>
              <a:t>Capture one square diagonally</a:t>
            </a:r>
          </a:p>
        </p:txBody>
      </p:sp>
      <p:sp>
        <p:nvSpPr>
          <p:cNvPr id="12" name="TextBox 11">
            <a:extLst>
              <a:ext uri="{FF2B5EF4-FFF2-40B4-BE49-F238E27FC236}">
                <a16:creationId xmlns:a16="http://schemas.microsoft.com/office/drawing/2014/main" id="{89164940-E550-F1A4-92DC-A78D566CA828}"/>
              </a:ext>
            </a:extLst>
          </p:cNvPr>
          <p:cNvSpPr txBox="1"/>
          <p:nvPr/>
        </p:nvSpPr>
        <p:spPr>
          <a:xfrm>
            <a:off x="6716176" y="4782859"/>
            <a:ext cx="2142527" cy="780525"/>
          </a:xfrm>
          <a:prstGeom prst="rect">
            <a:avLst/>
          </a:prstGeom>
        </p:spPr>
        <p:txBody>
          <a:bodyPr vert="horz" wrap="none" lIns="0" tIns="0" rIns="0" bIns="0" rtlCol="0" anchor="t" anchorCtr="0">
            <a:noAutofit/>
          </a:bodyPr>
          <a:lstStyle/>
          <a:p>
            <a:pPr algn="l"/>
            <a:r>
              <a:rPr lang="en-GB" sz="1400" b="1" dirty="0"/>
              <a:t>Attributes</a:t>
            </a:r>
          </a:p>
          <a:p>
            <a:pPr marL="182563" indent="-90488" algn="l">
              <a:buFont typeface="Arial" panose="020B0604020202020204" pitchFamily="34" charset="0"/>
              <a:buChar char="•"/>
            </a:pPr>
            <a:r>
              <a:rPr lang="en-GB" sz="1400" dirty="0"/>
              <a:t>Colour – Black or White</a:t>
            </a:r>
          </a:p>
          <a:p>
            <a:pPr marL="182563" indent="-90488" algn="l">
              <a:buFont typeface="Arial" panose="020B0604020202020204" pitchFamily="34" charset="0"/>
              <a:buChar char="•"/>
            </a:pPr>
            <a:r>
              <a:rPr lang="en-GB" sz="1400" dirty="0"/>
              <a:t>Location – x, y position</a:t>
            </a:r>
          </a:p>
          <a:p>
            <a:pPr marL="182563" indent="-90488" algn="l">
              <a:buFont typeface="Arial" panose="020B0604020202020204" pitchFamily="34" charset="0"/>
              <a:buChar char="•"/>
            </a:pPr>
            <a:r>
              <a:rPr lang="en-GB" sz="1400" dirty="0"/>
              <a:t>Value - 1</a:t>
            </a:r>
          </a:p>
        </p:txBody>
      </p:sp>
      <p:pic>
        <p:nvPicPr>
          <p:cNvPr id="18" name="Content Placeholder 17" descr="A chess board with chess pieces&#10;&#10;AI-generated content may be incorrect.">
            <a:extLst>
              <a:ext uri="{FF2B5EF4-FFF2-40B4-BE49-F238E27FC236}">
                <a16:creationId xmlns:a16="http://schemas.microsoft.com/office/drawing/2014/main" id="{E3058B5A-62D5-69F5-F04F-0635B76A4F9A}"/>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716177" y="2375321"/>
            <a:ext cx="5082478" cy="2874195"/>
          </a:xfrm>
        </p:spPr>
      </p:pic>
    </p:spTree>
    <p:extLst>
      <p:ext uri="{BB962C8B-B14F-4D97-AF65-F5344CB8AC3E}">
        <p14:creationId xmlns:p14="http://schemas.microsoft.com/office/powerpoint/2010/main" val="28493380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FC1A6-6794-055E-C64B-0817409A80FB}"/>
              </a:ext>
            </a:extLst>
          </p:cNvPr>
          <p:cNvSpPr>
            <a:spLocks noGrp="1"/>
          </p:cNvSpPr>
          <p:nvPr>
            <p:ph type="ctrTitle"/>
          </p:nvPr>
        </p:nvSpPr>
        <p:spPr/>
        <p:txBody>
          <a:bodyPr/>
          <a:lstStyle/>
          <a:p>
            <a:r>
              <a:rPr lang="en-GB" dirty="0"/>
              <a:t>Summary</a:t>
            </a:r>
          </a:p>
        </p:txBody>
      </p:sp>
      <p:sp>
        <p:nvSpPr>
          <p:cNvPr id="3" name="Text Placeholder 2">
            <a:extLst>
              <a:ext uri="{FF2B5EF4-FFF2-40B4-BE49-F238E27FC236}">
                <a16:creationId xmlns:a16="http://schemas.microsoft.com/office/drawing/2014/main" id="{BE1F5022-1235-B47D-8006-AFB2B5370853}"/>
              </a:ext>
            </a:extLst>
          </p:cNvPr>
          <p:cNvSpPr>
            <a:spLocks noGrp="1"/>
          </p:cNvSpPr>
          <p:nvPr>
            <p:ph type="body" sz="quarter" idx="13"/>
          </p:nvPr>
        </p:nvSpPr>
        <p:spPr/>
        <p:txBody>
          <a:bodyPr/>
          <a:lstStyle/>
          <a:p>
            <a:r>
              <a:rPr lang="en-GB" b="1" dirty="0"/>
              <a:t>Easy as A PIE!</a:t>
            </a:r>
          </a:p>
          <a:p>
            <a:pPr marL="285750" indent="-285750">
              <a:buFont typeface="Arial" panose="020B0604020202020204" pitchFamily="34" charset="0"/>
              <a:buChar char="•"/>
            </a:pPr>
            <a:r>
              <a:rPr lang="en-GB" dirty="0"/>
              <a:t>OO promotes clean, reusable code </a:t>
            </a:r>
          </a:p>
          <a:p>
            <a:pPr marL="285750" indent="-285750">
              <a:buFont typeface="Arial" panose="020B0604020202020204" pitchFamily="34" charset="0"/>
              <a:buChar char="•"/>
            </a:pPr>
            <a:r>
              <a:rPr lang="en-GB" dirty="0"/>
              <a:t>Abstraction enforces rules and functionality</a:t>
            </a:r>
          </a:p>
          <a:p>
            <a:pPr marL="285750" indent="-285750">
              <a:buFont typeface="Arial" panose="020B0604020202020204" pitchFamily="34" charset="0"/>
              <a:buChar char="•"/>
            </a:pPr>
            <a:r>
              <a:rPr lang="en-GB" dirty="0"/>
              <a:t>Polymorphism enables functionality in many forms</a:t>
            </a:r>
          </a:p>
          <a:p>
            <a:pPr marL="285750" indent="-285750">
              <a:buFont typeface="Arial" panose="020B0604020202020204" pitchFamily="34" charset="0"/>
              <a:buChar char="•"/>
            </a:pPr>
            <a:r>
              <a:rPr lang="en-GB" dirty="0"/>
              <a:t>Inheritance reduces duplicated code</a:t>
            </a:r>
          </a:p>
          <a:p>
            <a:pPr marL="971550" lvl="1" indent="-285750"/>
            <a:r>
              <a:rPr lang="en-GB" dirty="0"/>
              <a:t>Classes are structured in a hierarchy for better organisation</a:t>
            </a:r>
          </a:p>
          <a:p>
            <a:pPr marL="285750" indent="-285750">
              <a:buFont typeface="Arial" panose="020B0604020202020204" pitchFamily="34" charset="0"/>
              <a:buChar char="•"/>
            </a:pPr>
            <a:r>
              <a:rPr lang="en-GB" dirty="0"/>
              <a:t>Encapsulation hides data and methods</a:t>
            </a:r>
          </a:p>
          <a:p>
            <a:pPr marL="971550" lvl="1" indent="-285750"/>
            <a:r>
              <a:rPr lang="en-GB" dirty="0"/>
              <a:t>Use Getter and Setter methods for data access</a:t>
            </a:r>
          </a:p>
          <a:p>
            <a:pPr marL="285750" indent="-285750">
              <a:buFont typeface="Arial" panose="020B0604020202020204" pitchFamily="34" charset="0"/>
              <a:buChar char="•"/>
            </a:pPr>
            <a:r>
              <a:rPr lang="en-GB" dirty="0"/>
              <a:t>Objects are instances of classes</a:t>
            </a:r>
          </a:p>
          <a:p>
            <a:pPr marL="285750" indent="-285750">
              <a:buFont typeface="Arial" panose="020B0604020202020204" pitchFamily="34" charset="0"/>
              <a:buChar char="•"/>
            </a:pPr>
            <a:r>
              <a:rPr lang="en-GB" dirty="0"/>
              <a:t>Classes can have special methods: </a:t>
            </a:r>
          </a:p>
          <a:p>
            <a:pPr marL="971550" lvl="1" indent="-285750"/>
            <a:r>
              <a:rPr lang="en-GB" dirty="0"/>
              <a:t>Duck Typing - __str__, __int__, __list__</a:t>
            </a:r>
          </a:p>
          <a:p>
            <a:pPr marL="971550" lvl="1" indent="-285750"/>
            <a:r>
              <a:rPr lang="en-GB" dirty="0"/>
              <a:t>For operator overloading - __add__, __sub__, __bool__</a:t>
            </a:r>
          </a:p>
          <a:p>
            <a:pPr marL="285750" indent="-285750">
              <a:buFont typeface="Arial" panose="020B0604020202020204" pitchFamily="34" charset="0"/>
              <a:buChar char="•"/>
            </a:pPr>
            <a:r>
              <a:rPr lang="en-GB" dirty="0"/>
              <a:t>Properties need decorating! </a:t>
            </a:r>
          </a:p>
          <a:p>
            <a:endParaRPr lang="en-GB" dirty="0"/>
          </a:p>
          <a:p>
            <a:endParaRPr lang="en-GB" dirty="0"/>
          </a:p>
          <a:p>
            <a:endParaRPr lang="en-GB" dirty="0"/>
          </a:p>
        </p:txBody>
      </p:sp>
    </p:spTree>
    <p:extLst>
      <p:ext uri="{BB962C8B-B14F-4D97-AF65-F5344CB8AC3E}">
        <p14:creationId xmlns:p14="http://schemas.microsoft.com/office/powerpoint/2010/main" val="2146001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AFDBE-DB99-62FE-D83E-0422FB552EE6}"/>
              </a:ext>
            </a:extLst>
          </p:cNvPr>
          <p:cNvSpPr>
            <a:spLocks noGrp="1"/>
          </p:cNvSpPr>
          <p:nvPr>
            <p:ph type="ctrTitle"/>
          </p:nvPr>
        </p:nvSpPr>
        <p:spPr/>
        <p:txBody>
          <a:bodyPr/>
          <a:lstStyle/>
          <a:p>
            <a:r>
              <a:rPr lang="en-GB" dirty="0"/>
              <a:t>Four Pillars of OO - APIE</a:t>
            </a:r>
          </a:p>
        </p:txBody>
      </p:sp>
      <p:sp>
        <p:nvSpPr>
          <p:cNvPr id="3" name="Text Placeholder 2">
            <a:extLst>
              <a:ext uri="{FF2B5EF4-FFF2-40B4-BE49-F238E27FC236}">
                <a16:creationId xmlns:a16="http://schemas.microsoft.com/office/drawing/2014/main" id="{E28CBA4E-0C5F-49A3-80FC-EA4C81909A26}"/>
              </a:ext>
            </a:extLst>
          </p:cNvPr>
          <p:cNvSpPr>
            <a:spLocks noGrp="1"/>
          </p:cNvSpPr>
          <p:nvPr>
            <p:ph type="body" sz="quarter" idx="14"/>
          </p:nvPr>
        </p:nvSpPr>
        <p:spPr/>
        <p:txBody>
          <a:bodyPr/>
          <a:lstStyle/>
          <a:p>
            <a:r>
              <a:rPr lang="en-GB" b="1" dirty="0"/>
              <a:t>Encapsulation</a:t>
            </a:r>
          </a:p>
          <a:p>
            <a:pPr marL="285750" indent="-285750">
              <a:buFont typeface="Arial" panose="020B0604020202020204" pitchFamily="34" charset="0"/>
              <a:buChar char="•"/>
            </a:pPr>
            <a:r>
              <a:rPr lang="en-GB" dirty="0"/>
              <a:t>Hide data and methods</a:t>
            </a:r>
          </a:p>
          <a:p>
            <a:pPr marL="285750" indent="-285750">
              <a:buFont typeface="Arial" panose="020B0604020202020204" pitchFamily="34" charset="0"/>
              <a:buChar char="•"/>
            </a:pPr>
            <a:r>
              <a:rPr lang="en-GB" dirty="0"/>
              <a:t>Public interfaces</a:t>
            </a:r>
          </a:p>
          <a:p>
            <a:pPr marL="285750" indent="-285750">
              <a:buFont typeface="Arial" panose="020B0604020202020204" pitchFamily="34" charset="0"/>
              <a:buChar char="•"/>
            </a:pPr>
            <a:r>
              <a:rPr lang="en-GB" dirty="0"/>
              <a:t>Getter and Setter methods</a:t>
            </a:r>
          </a:p>
          <a:p>
            <a:pPr marL="285750" indent="-285750">
              <a:buFont typeface="Arial" panose="020B0604020202020204" pitchFamily="34" charset="0"/>
              <a:buChar char="•"/>
            </a:pPr>
            <a:r>
              <a:rPr lang="en-GB" dirty="0"/>
              <a:t>Data Security and Integrity</a:t>
            </a:r>
          </a:p>
          <a:p>
            <a:endParaRPr lang="en-GB" dirty="0"/>
          </a:p>
          <a:p>
            <a:r>
              <a:rPr lang="en-GB" b="1" dirty="0"/>
              <a:t>Reduce Code Smells</a:t>
            </a:r>
          </a:p>
          <a:p>
            <a:pPr marL="285750" indent="-285750">
              <a:buFont typeface="Arial" panose="020B0604020202020204" pitchFamily="34" charset="0"/>
              <a:buChar char="•"/>
            </a:pPr>
            <a:r>
              <a:rPr lang="en-GB" dirty="0"/>
              <a:t>Overly large classes</a:t>
            </a:r>
          </a:p>
          <a:p>
            <a:pPr marL="285750" indent="-285750">
              <a:buFont typeface="Arial" panose="020B0604020202020204" pitchFamily="34" charset="0"/>
              <a:buChar char="•"/>
            </a:pPr>
            <a:r>
              <a:rPr lang="en-GB" dirty="0"/>
              <a:t>Long and complicated methods</a:t>
            </a:r>
          </a:p>
          <a:p>
            <a:pPr marL="285750" indent="-285750">
              <a:buFont typeface="Arial" panose="020B0604020202020204" pitchFamily="34" charset="0"/>
              <a:buChar char="•"/>
            </a:pPr>
            <a:r>
              <a:rPr lang="en-GB" dirty="0"/>
              <a:t>Duplicated code</a:t>
            </a:r>
          </a:p>
          <a:p>
            <a:pPr marL="285750" indent="-285750">
              <a:buFont typeface="Arial" panose="020B0604020202020204" pitchFamily="34" charset="0"/>
              <a:buChar char="•"/>
            </a:pPr>
            <a:r>
              <a:rPr lang="en-GB" dirty="0"/>
              <a:t>Accessing private data and methods</a:t>
            </a:r>
          </a:p>
          <a:p>
            <a:endParaRPr lang="en-GB" dirty="0"/>
          </a:p>
        </p:txBody>
      </p:sp>
      <p:sp>
        <p:nvSpPr>
          <p:cNvPr id="4" name="Text Placeholder 3">
            <a:extLst>
              <a:ext uri="{FF2B5EF4-FFF2-40B4-BE49-F238E27FC236}">
                <a16:creationId xmlns:a16="http://schemas.microsoft.com/office/drawing/2014/main" id="{18340831-4AB0-1D95-F513-803DE47DBB56}"/>
              </a:ext>
            </a:extLst>
          </p:cNvPr>
          <p:cNvSpPr>
            <a:spLocks noGrp="1"/>
          </p:cNvSpPr>
          <p:nvPr>
            <p:ph type="body" sz="quarter" idx="15"/>
          </p:nvPr>
        </p:nvSpPr>
        <p:spPr/>
        <p:txBody>
          <a:bodyPr/>
          <a:lstStyle/>
          <a:p>
            <a:endParaRPr lang="en-GB"/>
          </a:p>
        </p:txBody>
      </p:sp>
      <p:sp>
        <p:nvSpPr>
          <p:cNvPr id="5" name="Slide Number Placeholder 4">
            <a:extLst>
              <a:ext uri="{FF2B5EF4-FFF2-40B4-BE49-F238E27FC236}">
                <a16:creationId xmlns:a16="http://schemas.microsoft.com/office/drawing/2014/main" id="{ED7C2400-0958-4E47-0DB5-B5F8E2822DAE}"/>
              </a:ext>
            </a:extLst>
          </p:cNvPr>
          <p:cNvSpPr>
            <a:spLocks noGrp="1"/>
          </p:cNvSpPr>
          <p:nvPr>
            <p:ph type="sldNum" sz="quarter" idx="12"/>
          </p:nvPr>
        </p:nvSpPr>
        <p:spPr/>
        <p:txBody>
          <a:bodyPr/>
          <a:lstStyle/>
          <a:p>
            <a:fld id="{F3469444-D02B-D446-9CF8-19DEDDE073D1}" type="slidenum">
              <a:rPr lang="en-US" smtClean="0"/>
              <a:pPr/>
              <a:t>4</a:t>
            </a:fld>
            <a:endParaRPr lang="en-US" dirty="0"/>
          </a:p>
        </p:txBody>
      </p:sp>
      <p:sp>
        <p:nvSpPr>
          <p:cNvPr id="7" name="Rectangle 4">
            <a:extLst>
              <a:ext uri="{FF2B5EF4-FFF2-40B4-BE49-F238E27FC236}">
                <a16:creationId xmlns:a16="http://schemas.microsoft.com/office/drawing/2014/main" id="{FB48B8AD-DDB5-9C6B-A613-DC52CDDC0448}"/>
              </a:ext>
            </a:extLst>
          </p:cNvPr>
          <p:cNvSpPr>
            <a:spLocks noChangeArrowheads="1"/>
          </p:cNvSpPr>
          <p:nvPr/>
        </p:nvSpPr>
        <p:spPr bwMode="auto">
          <a:xfrm>
            <a:off x="6108120" y="1766933"/>
            <a:ext cx="5865217" cy="4801314"/>
          </a:xfrm>
          <a:prstGeom prst="rect">
            <a:avLst/>
          </a:prstGeom>
          <a:solidFill>
            <a:schemeClr val="tx1"/>
          </a:solidFill>
        </p:spPr>
        <p:txBody>
          <a:bodyPr wrap="square" rtlCol="0">
            <a:spAutoFit/>
          </a:bodyPr>
          <a:lstStyle/>
          <a:p>
            <a:r>
              <a:rPr lang="en-GB" altLang="en-US" dirty="0">
                <a:solidFill>
                  <a:schemeClr val="bg1"/>
                </a:solidFill>
                <a:latin typeface="Consolas" panose="020B0609020204030204" pitchFamily="49" charset="0"/>
                <a:cs typeface="Consolas" panose="020B0609020204030204" pitchFamily="49" charset="0"/>
              </a:rPr>
              <a:t>class Tank:</a:t>
            </a:r>
          </a:p>
          <a:p>
            <a:r>
              <a:rPr lang="en-GB" altLang="en-US" dirty="0">
                <a:solidFill>
                  <a:schemeClr val="bg1"/>
                </a:solidFill>
                <a:latin typeface="Consolas" panose="020B0609020204030204" pitchFamily="49" charset="0"/>
                <a:cs typeface="Consolas" panose="020B0609020204030204" pitchFamily="49" charset="0"/>
              </a:rPr>
              <a:t>    def __</a:t>
            </a:r>
            <a:r>
              <a:rPr lang="en-GB" altLang="en-US" dirty="0" err="1">
                <a:solidFill>
                  <a:schemeClr val="bg1"/>
                </a:solidFill>
                <a:latin typeface="Consolas" panose="020B0609020204030204" pitchFamily="49" charset="0"/>
                <a:cs typeface="Consolas" panose="020B0609020204030204" pitchFamily="49" charset="0"/>
              </a:rPr>
              <a:t>init</a:t>
            </a:r>
            <a:r>
              <a:rPr lang="en-GB" altLang="en-US" dirty="0">
                <a:solidFill>
                  <a:schemeClr val="bg1"/>
                </a:solidFill>
                <a:latin typeface="Consolas" panose="020B0609020204030204" pitchFamily="49" charset="0"/>
                <a:cs typeface="Consolas" panose="020B0609020204030204" pitchFamily="49" charset="0"/>
              </a:rPr>
              <a:t>__(self, country, model):</a:t>
            </a:r>
          </a:p>
          <a:p>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self.country</a:t>
            </a:r>
            <a:r>
              <a:rPr lang="en-GB" altLang="en-US" dirty="0">
                <a:solidFill>
                  <a:schemeClr val="bg1"/>
                </a:solidFill>
                <a:latin typeface="Consolas" panose="020B0609020204030204" pitchFamily="49" charset="0"/>
                <a:cs typeface="Consolas" panose="020B0609020204030204" pitchFamily="49" charset="0"/>
              </a:rPr>
              <a:t> = country</a:t>
            </a:r>
          </a:p>
          <a:p>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self.model</a:t>
            </a:r>
            <a:r>
              <a:rPr lang="en-GB" altLang="en-US" dirty="0">
                <a:solidFill>
                  <a:schemeClr val="bg1"/>
                </a:solidFill>
                <a:latin typeface="Consolas" panose="020B0609020204030204" pitchFamily="49" charset="0"/>
                <a:cs typeface="Consolas" panose="020B0609020204030204" pitchFamily="49" charset="0"/>
              </a:rPr>
              <a:t> = model</a:t>
            </a:r>
          </a:p>
          <a:p>
            <a:r>
              <a:rPr lang="en-GB" altLang="en-US" dirty="0">
                <a:solidFill>
                  <a:srgbClr val="FFFF00"/>
                </a:solidFill>
                <a:latin typeface="Consolas" panose="020B0609020204030204" pitchFamily="49" charset="0"/>
                <a:cs typeface="Consolas" panose="020B0609020204030204" pitchFamily="49" charset="0"/>
              </a:rPr>
              <a:t>        </a:t>
            </a:r>
            <a:r>
              <a:rPr lang="en-GB" altLang="en-US" b="1" dirty="0" err="1">
                <a:solidFill>
                  <a:schemeClr val="accent1"/>
                </a:solidFill>
                <a:latin typeface="Consolas" panose="020B0609020204030204" pitchFamily="49" charset="0"/>
                <a:cs typeface="Consolas" panose="020B0609020204030204" pitchFamily="49" charset="0"/>
              </a:rPr>
              <a:t>self._speed</a:t>
            </a:r>
            <a:r>
              <a:rPr lang="en-GB" altLang="en-US" b="1" dirty="0">
                <a:solidFill>
                  <a:schemeClr val="accent1"/>
                </a:solidFill>
                <a:latin typeface="Consolas" panose="020B0609020204030204" pitchFamily="49" charset="0"/>
                <a:cs typeface="Consolas" panose="020B0609020204030204" pitchFamily="49" charset="0"/>
              </a:rPr>
              <a:t> </a:t>
            </a:r>
            <a:r>
              <a:rPr lang="en-GB" altLang="en-US" dirty="0">
                <a:solidFill>
                  <a:schemeClr val="bg1"/>
                </a:solidFill>
                <a:latin typeface="Consolas" panose="020B0609020204030204" pitchFamily="49" charset="0"/>
                <a:cs typeface="Consolas" panose="020B0609020204030204" pitchFamily="49" charset="0"/>
              </a:rPr>
              <a:t>= 0</a:t>
            </a:r>
          </a:p>
          <a:p>
            <a:r>
              <a:rPr lang="en-GB" altLang="en-US" dirty="0">
                <a:solidFill>
                  <a:srgbClr val="FFFF00"/>
                </a:solidFill>
                <a:latin typeface="Consolas" panose="020B0609020204030204" pitchFamily="49" charset="0"/>
                <a:cs typeface="Consolas" panose="020B0609020204030204" pitchFamily="49" charset="0"/>
              </a:rPr>
              <a:t>        </a:t>
            </a:r>
            <a:r>
              <a:rPr lang="en-GB" altLang="en-US" b="1" dirty="0" err="1">
                <a:solidFill>
                  <a:schemeClr val="accent2"/>
                </a:solidFill>
                <a:latin typeface="Consolas" panose="020B0609020204030204" pitchFamily="49" charset="0"/>
                <a:cs typeface="Consolas" panose="020B0609020204030204" pitchFamily="49" charset="0"/>
              </a:rPr>
              <a:t>self._health</a:t>
            </a:r>
            <a:r>
              <a:rPr lang="en-GB" altLang="en-US" b="1" dirty="0">
                <a:solidFill>
                  <a:schemeClr val="accent2"/>
                </a:solidFill>
                <a:latin typeface="Consolas" panose="020B0609020204030204" pitchFamily="49" charset="0"/>
                <a:cs typeface="Consolas" panose="020B0609020204030204" pitchFamily="49" charset="0"/>
              </a:rPr>
              <a:t> </a:t>
            </a:r>
            <a:r>
              <a:rPr lang="en-GB" altLang="en-US" dirty="0">
                <a:solidFill>
                  <a:schemeClr val="bg1"/>
                </a:solidFill>
                <a:latin typeface="Consolas" panose="020B0609020204030204" pitchFamily="49" charset="0"/>
                <a:cs typeface="Consolas" panose="020B0609020204030204" pitchFamily="49" charset="0"/>
              </a:rPr>
              <a:t>= 100</a:t>
            </a:r>
          </a:p>
          <a:p>
            <a:endParaRPr lang="en-GB" altLang="en-US" dirty="0">
              <a:solidFill>
                <a:schemeClr val="bg1"/>
              </a:solidFill>
              <a:latin typeface="Consolas" panose="020B0609020204030204" pitchFamily="49" charset="0"/>
              <a:cs typeface="Consolas" panose="020B0609020204030204" pitchFamily="49" charset="0"/>
            </a:endParaRPr>
          </a:p>
          <a:p>
            <a:r>
              <a:rPr lang="en-GB" altLang="en-US" dirty="0">
                <a:solidFill>
                  <a:schemeClr val="bg1"/>
                </a:solidFill>
                <a:latin typeface="Consolas" panose="020B0609020204030204" pitchFamily="49" charset="0"/>
                <a:cs typeface="Consolas" panose="020B0609020204030204" pitchFamily="49" charset="0"/>
              </a:rPr>
              <a:t>    def accel(self, increase):</a:t>
            </a:r>
          </a:p>
          <a:p>
            <a:r>
              <a:rPr lang="en-GB" altLang="en-US" dirty="0">
                <a:solidFill>
                  <a:schemeClr val="bg1"/>
                </a:solidFill>
                <a:latin typeface="Consolas" panose="020B0609020204030204" pitchFamily="49" charset="0"/>
                <a:cs typeface="Consolas" panose="020B0609020204030204" pitchFamily="49" charset="0"/>
              </a:rPr>
              <a:t>        </a:t>
            </a:r>
            <a:r>
              <a:rPr lang="en-GB" altLang="en-US" b="1" dirty="0" err="1">
                <a:solidFill>
                  <a:schemeClr val="accent1"/>
                </a:solidFill>
                <a:latin typeface="Consolas" panose="020B0609020204030204" pitchFamily="49" charset="0"/>
                <a:cs typeface="Consolas" panose="020B0609020204030204" pitchFamily="49" charset="0"/>
              </a:rPr>
              <a:t>self._speed</a:t>
            </a:r>
            <a:r>
              <a:rPr lang="en-GB" altLang="en-US" b="1" dirty="0">
                <a:solidFill>
                  <a:schemeClr val="accent1"/>
                </a:solidFill>
                <a:latin typeface="Consolas" panose="020B0609020204030204" pitchFamily="49" charset="0"/>
                <a:cs typeface="Consolas" panose="020B0609020204030204" pitchFamily="49" charset="0"/>
              </a:rPr>
              <a:t> </a:t>
            </a:r>
            <a:r>
              <a:rPr lang="en-GB" altLang="en-US" dirty="0">
                <a:solidFill>
                  <a:schemeClr val="bg1"/>
                </a:solidFill>
                <a:latin typeface="Consolas" panose="020B0609020204030204" pitchFamily="49" charset="0"/>
                <a:cs typeface="Consolas" panose="020B0609020204030204" pitchFamily="49" charset="0"/>
              </a:rPr>
              <a:t>+= increase</a:t>
            </a:r>
          </a:p>
          <a:p>
            <a:r>
              <a:rPr lang="en-GB" altLang="en-US" dirty="0">
                <a:solidFill>
                  <a:schemeClr val="bg1"/>
                </a:solidFill>
                <a:latin typeface="Consolas" panose="020B0609020204030204" pitchFamily="49" charset="0"/>
                <a:cs typeface="Consolas" panose="020B0609020204030204" pitchFamily="49" charset="0"/>
              </a:rPr>
              <a:t>        return None</a:t>
            </a:r>
          </a:p>
          <a:p>
            <a:r>
              <a:rPr lang="en-GB" altLang="en-US" dirty="0">
                <a:solidFill>
                  <a:schemeClr val="bg1"/>
                </a:solidFill>
                <a:latin typeface="Consolas" panose="020B0609020204030204" pitchFamily="49" charset="0"/>
                <a:cs typeface="Consolas" panose="020B0609020204030204" pitchFamily="49" charset="0"/>
              </a:rPr>
              <a:t>    </a:t>
            </a:r>
          </a:p>
          <a:p>
            <a:r>
              <a:rPr lang="en-GB" altLang="en-US" dirty="0">
                <a:solidFill>
                  <a:schemeClr val="bg1"/>
                </a:solidFill>
                <a:latin typeface="Consolas" panose="020B0609020204030204" pitchFamily="49" charset="0"/>
                <a:cs typeface="Consolas" panose="020B0609020204030204" pitchFamily="49" charset="0"/>
              </a:rPr>
              <a:t>    def </a:t>
            </a:r>
            <a:r>
              <a:rPr lang="en-GB" altLang="en-US" dirty="0" err="1">
                <a:solidFill>
                  <a:schemeClr val="bg1"/>
                </a:solidFill>
                <a:latin typeface="Consolas" panose="020B0609020204030204" pitchFamily="49" charset="0"/>
                <a:cs typeface="Consolas" panose="020B0609020204030204" pitchFamily="49" charset="0"/>
              </a:rPr>
              <a:t>get_health</a:t>
            </a:r>
            <a:r>
              <a:rPr lang="en-GB" altLang="en-US" dirty="0">
                <a:solidFill>
                  <a:schemeClr val="bg1"/>
                </a:solidFill>
                <a:latin typeface="Consolas" panose="020B0609020204030204" pitchFamily="49" charset="0"/>
                <a:cs typeface="Consolas" panose="020B0609020204030204" pitchFamily="49" charset="0"/>
              </a:rPr>
              <a:t>(self):</a:t>
            </a:r>
          </a:p>
          <a:p>
            <a:r>
              <a:rPr lang="en-GB" altLang="en-US" dirty="0">
                <a:solidFill>
                  <a:schemeClr val="bg1"/>
                </a:solidFill>
                <a:latin typeface="Consolas" panose="020B0609020204030204" pitchFamily="49" charset="0"/>
                <a:cs typeface="Consolas" panose="020B0609020204030204" pitchFamily="49" charset="0"/>
              </a:rPr>
              <a:t>        return </a:t>
            </a:r>
            <a:r>
              <a:rPr lang="en-GB" altLang="en-US" b="1" dirty="0" err="1">
                <a:solidFill>
                  <a:schemeClr val="accent2"/>
                </a:solidFill>
                <a:latin typeface="Consolas" panose="020B0609020204030204" pitchFamily="49" charset="0"/>
                <a:cs typeface="Consolas" panose="020B0609020204030204" pitchFamily="49" charset="0"/>
              </a:rPr>
              <a:t>self._health</a:t>
            </a:r>
            <a:endParaRPr lang="en-GB" altLang="en-US" b="1" dirty="0">
              <a:solidFill>
                <a:schemeClr val="accent2"/>
              </a:solidFill>
              <a:latin typeface="Consolas" panose="020B0609020204030204" pitchFamily="49" charset="0"/>
              <a:cs typeface="Consolas" panose="020B0609020204030204" pitchFamily="49" charset="0"/>
            </a:endParaRPr>
          </a:p>
          <a:p>
            <a:endParaRPr lang="en-GB" altLang="en-US" dirty="0">
              <a:solidFill>
                <a:schemeClr val="bg1"/>
              </a:solidFill>
              <a:latin typeface="Consolas" panose="020B0609020204030204" pitchFamily="49" charset="0"/>
              <a:cs typeface="Consolas" panose="020B0609020204030204" pitchFamily="49" charset="0"/>
            </a:endParaRPr>
          </a:p>
          <a:p>
            <a:r>
              <a:rPr lang="en-GB" altLang="en-US" dirty="0">
                <a:solidFill>
                  <a:schemeClr val="bg1"/>
                </a:solidFill>
                <a:latin typeface="Consolas" panose="020B0609020204030204" pitchFamily="49" charset="0"/>
                <a:cs typeface="Consolas" panose="020B0609020204030204" pitchFamily="49" charset="0"/>
              </a:rPr>
              <a:t>    def </a:t>
            </a:r>
            <a:r>
              <a:rPr lang="en-GB" altLang="en-US" dirty="0" err="1">
                <a:solidFill>
                  <a:schemeClr val="bg1"/>
                </a:solidFill>
                <a:latin typeface="Consolas" panose="020B0609020204030204" pitchFamily="49" charset="0"/>
                <a:cs typeface="Consolas" panose="020B0609020204030204" pitchFamily="49" charset="0"/>
              </a:rPr>
              <a:t>set_health</a:t>
            </a:r>
            <a:r>
              <a:rPr lang="en-GB" altLang="en-US" dirty="0">
                <a:solidFill>
                  <a:schemeClr val="bg1"/>
                </a:solidFill>
                <a:latin typeface="Consolas" panose="020B0609020204030204" pitchFamily="49" charset="0"/>
                <a:cs typeface="Consolas" panose="020B0609020204030204" pitchFamily="49" charset="0"/>
              </a:rPr>
              <a:t>(self, </a:t>
            </a:r>
            <a:r>
              <a:rPr lang="en-GB" altLang="en-US" dirty="0" err="1">
                <a:solidFill>
                  <a:schemeClr val="bg1"/>
                </a:solidFill>
                <a:latin typeface="Consolas" panose="020B0609020204030204" pitchFamily="49" charset="0"/>
                <a:cs typeface="Consolas" panose="020B0609020204030204" pitchFamily="49" charset="0"/>
              </a:rPr>
              <a:t>newhealth</a:t>
            </a:r>
            <a:r>
              <a:rPr lang="en-GB" altLang="en-US" dirty="0">
                <a:solidFill>
                  <a:schemeClr val="bg1"/>
                </a:solidFill>
                <a:latin typeface="Consolas" panose="020B0609020204030204" pitchFamily="49" charset="0"/>
                <a:cs typeface="Consolas" panose="020B0609020204030204" pitchFamily="49" charset="0"/>
              </a:rPr>
              <a:t>):</a:t>
            </a:r>
          </a:p>
          <a:p>
            <a:r>
              <a:rPr lang="en-GB" altLang="en-US" dirty="0">
                <a:solidFill>
                  <a:schemeClr val="bg1"/>
                </a:solidFill>
                <a:latin typeface="Consolas" panose="020B0609020204030204" pitchFamily="49" charset="0"/>
                <a:cs typeface="Consolas" panose="020B0609020204030204" pitchFamily="49" charset="0"/>
              </a:rPr>
              <a:t>        </a:t>
            </a:r>
            <a:r>
              <a:rPr lang="en-GB" altLang="en-US" b="1" dirty="0" err="1">
                <a:solidFill>
                  <a:schemeClr val="accent2"/>
                </a:solidFill>
                <a:latin typeface="Consolas" panose="020B0609020204030204" pitchFamily="49" charset="0"/>
                <a:cs typeface="Consolas" panose="020B0609020204030204" pitchFamily="49" charset="0"/>
              </a:rPr>
              <a:t>self._health</a:t>
            </a:r>
            <a:r>
              <a:rPr lang="en-GB" altLang="en-US" b="1" dirty="0">
                <a:solidFill>
                  <a:schemeClr val="accent2"/>
                </a:solidFill>
                <a:latin typeface="Consolas" panose="020B0609020204030204" pitchFamily="49" charset="0"/>
                <a:cs typeface="Consolas" panose="020B0609020204030204" pitchFamily="49" charset="0"/>
              </a:rPr>
              <a:t> </a:t>
            </a: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newhealth</a:t>
            </a:r>
            <a:endParaRPr lang="en-GB" altLang="en-US" dirty="0">
              <a:solidFill>
                <a:schemeClr val="bg1"/>
              </a:solidFill>
              <a:latin typeface="Consolas" panose="020B0609020204030204" pitchFamily="49" charset="0"/>
              <a:cs typeface="Consolas" panose="020B0609020204030204" pitchFamily="49" charset="0"/>
            </a:endParaRPr>
          </a:p>
          <a:p>
            <a:r>
              <a:rPr lang="en-GB" altLang="en-US" dirty="0">
                <a:solidFill>
                  <a:schemeClr val="bg1"/>
                </a:solidFill>
                <a:latin typeface="Consolas" panose="020B0609020204030204" pitchFamily="49" charset="0"/>
                <a:cs typeface="Consolas" panose="020B0609020204030204" pitchFamily="49" charset="0"/>
              </a:rPr>
              <a:t>        return None</a:t>
            </a:r>
          </a:p>
        </p:txBody>
      </p:sp>
      <p:pic>
        <p:nvPicPr>
          <p:cNvPr id="11" name="Picture 10" descr="A blue tank with a black background&#10;&#10;AI-generated content may be incorrect.">
            <a:extLst>
              <a:ext uri="{FF2B5EF4-FFF2-40B4-BE49-F238E27FC236}">
                <a16:creationId xmlns:a16="http://schemas.microsoft.com/office/drawing/2014/main" id="{1342BC41-3579-43E9-4048-9F2D145CAE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5401" y="1063487"/>
            <a:ext cx="1121458" cy="644563"/>
          </a:xfrm>
          <a:prstGeom prst="rect">
            <a:avLst/>
          </a:prstGeom>
        </p:spPr>
      </p:pic>
      <p:pic>
        <p:nvPicPr>
          <p:cNvPr id="12" name="Picture 11" descr="A blue circle with white columns and black text&#10;&#10;AI-generated content may be incorrect.">
            <a:extLst>
              <a:ext uri="{FF2B5EF4-FFF2-40B4-BE49-F238E27FC236}">
                <a16:creationId xmlns:a16="http://schemas.microsoft.com/office/drawing/2014/main" id="{99537C46-830F-E2C2-8A76-CFFCC7836B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2319" y="238865"/>
            <a:ext cx="1446393" cy="1267672"/>
          </a:xfrm>
          <a:prstGeom prst="rect">
            <a:avLst/>
          </a:prstGeom>
        </p:spPr>
      </p:pic>
    </p:spTree>
    <p:extLst>
      <p:ext uri="{BB962C8B-B14F-4D97-AF65-F5344CB8AC3E}">
        <p14:creationId xmlns:p14="http://schemas.microsoft.com/office/powerpoint/2010/main" val="1594210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6C746-C890-AD80-56A7-0DC2095F653F}"/>
              </a:ext>
            </a:extLst>
          </p:cNvPr>
          <p:cNvSpPr>
            <a:spLocks noGrp="1"/>
          </p:cNvSpPr>
          <p:nvPr>
            <p:ph type="ctrTitle"/>
          </p:nvPr>
        </p:nvSpPr>
        <p:spPr/>
        <p:txBody>
          <a:bodyPr/>
          <a:lstStyle/>
          <a:p>
            <a:r>
              <a:rPr lang="en-GB" dirty="0"/>
              <a:t>Four Pillars of OO - APIE</a:t>
            </a:r>
          </a:p>
        </p:txBody>
      </p:sp>
      <p:sp>
        <p:nvSpPr>
          <p:cNvPr id="3" name="Text Placeholder 2">
            <a:extLst>
              <a:ext uri="{FF2B5EF4-FFF2-40B4-BE49-F238E27FC236}">
                <a16:creationId xmlns:a16="http://schemas.microsoft.com/office/drawing/2014/main" id="{E748D808-74CE-93CC-AB19-BE38EE6DC769}"/>
              </a:ext>
            </a:extLst>
          </p:cNvPr>
          <p:cNvSpPr>
            <a:spLocks noGrp="1"/>
          </p:cNvSpPr>
          <p:nvPr>
            <p:ph type="body" sz="quarter" idx="14"/>
          </p:nvPr>
        </p:nvSpPr>
        <p:spPr/>
        <p:txBody>
          <a:bodyPr/>
          <a:lstStyle/>
          <a:p>
            <a:r>
              <a:rPr lang="en-GB" b="1" dirty="0"/>
              <a:t>Inheritance</a:t>
            </a:r>
          </a:p>
          <a:p>
            <a:pPr marL="285750" indent="-285750">
              <a:buFont typeface="Arial" panose="020B0604020202020204" pitchFamily="34" charset="0"/>
              <a:buChar char="•"/>
            </a:pPr>
            <a:r>
              <a:rPr lang="en-GB" dirty="0"/>
              <a:t>Write DRY code rather than WET</a:t>
            </a:r>
          </a:p>
          <a:p>
            <a:pPr marL="285750" indent="-285750">
              <a:buFont typeface="Arial" panose="020B0604020202020204" pitchFamily="34" charset="0"/>
              <a:buChar char="•"/>
            </a:pPr>
            <a:r>
              <a:rPr lang="en-GB" dirty="0"/>
              <a:t>Build Parent class for classes with:</a:t>
            </a:r>
          </a:p>
          <a:p>
            <a:pPr marL="971550" lvl="1" indent="-285750"/>
            <a:r>
              <a:rPr lang="en-GB" dirty="0"/>
              <a:t>Similar data</a:t>
            </a:r>
          </a:p>
          <a:p>
            <a:pPr marL="971550" lvl="1" indent="-285750"/>
            <a:r>
              <a:rPr lang="en-GB" dirty="0"/>
              <a:t>Similar functionality</a:t>
            </a:r>
          </a:p>
          <a:p>
            <a:pPr marL="285750" indent="-285750">
              <a:buFont typeface="Arial" panose="020B0604020202020204" pitchFamily="34" charset="0"/>
              <a:buChar char="•"/>
            </a:pPr>
            <a:r>
              <a:rPr lang="en-GB" dirty="0"/>
              <a:t>Leave differences to child classes</a:t>
            </a:r>
          </a:p>
          <a:p>
            <a:pPr marL="285750" indent="-285750">
              <a:buFont typeface="Arial" panose="020B0604020202020204" pitchFamily="34" charset="0"/>
              <a:buChar char="•"/>
            </a:pPr>
            <a:r>
              <a:rPr lang="en-GB" dirty="0"/>
              <a:t>Derived inherits from Base</a:t>
            </a:r>
          </a:p>
          <a:p>
            <a:r>
              <a:rPr lang="en-GB" b="1" dirty="0"/>
              <a:t>The super() built-in function</a:t>
            </a:r>
          </a:p>
          <a:p>
            <a:pPr marL="285750" indent="-285750">
              <a:buFont typeface="Arial" panose="020B0604020202020204" pitchFamily="34" charset="0"/>
              <a:buChar char="•"/>
            </a:pPr>
            <a:r>
              <a:rPr lang="en-GB" dirty="0"/>
              <a:t>Better than </a:t>
            </a:r>
            <a:r>
              <a:rPr lang="en-GB" dirty="0" err="1"/>
              <a:t>ClassName</a:t>
            </a:r>
            <a:endParaRPr lang="en-GB" dirty="0"/>
          </a:p>
          <a:p>
            <a:pPr marL="285750" indent="-285750">
              <a:buFont typeface="Arial" panose="020B0604020202020204" pitchFamily="34" charset="0"/>
              <a:buChar char="•"/>
            </a:pPr>
            <a:r>
              <a:rPr lang="en-GB" dirty="0"/>
              <a:t>Simplifies inheritance</a:t>
            </a:r>
          </a:p>
          <a:p>
            <a:pPr marL="285750" indent="-285750">
              <a:buFont typeface="Arial" panose="020B0604020202020204" pitchFamily="34" charset="0"/>
              <a:buChar char="•"/>
            </a:pPr>
            <a:r>
              <a:rPr lang="en-GB" dirty="0"/>
              <a:t>Promotes: Clean, readable code</a:t>
            </a:r>
          </a:p>
          <a:p>
            <a:pPr marL="285750" indent="-285750">
              <a:buFont typeface="Arial" panose="020B0604020202020204" pitchFamily="34" charset="0"/>
              <a:buChar char="•"/>
            </a:pPr>
            <a:r>
              <a:rPr lang="en-GB" dirty="0"/>
              <a:t>Follows </a:t>
            </a:r>
            <a:r>
              <a:rPr lang="en-GB" b="1" dirty="0"/>
              <a:t>MRO</a:t>
            </a:r>
            <a:r>
              <a:rPr lang="en-GB" dirty="0"/>
              <a:t>: Class.__</a:t>
            </a:r>
            <a:r>
              <a:rPr lang="en-GB" dirty="0" err="1"/>
              <a:t>mro</a:t>
            </a:r>
            <a:r>
              <a:rPr lang="en-GB" dirty="0"/>
              <a:t>__</a:t>
            </a:r>
          </a:p>
          <a:p>
            <a:endParaRPr lang="en-GB" dirty="0"/>
          </a:p>
          <a:p>
            <a:endParaRPr lang="en-GB" dirty="0"/>
          </a:p>
          <a:p>
            <a:endParaRPr lang="en-GB" dirty="0"/>
          </a:p>
          <a:p>
            <a:endParaRPr lang="en-GB" dirty="0"/>
          </a:p>
        </p:txBody>
      </p:sp>
      <p:sp>
        <p:nvSpPr>
          <p:cNvPr id="4" name="Text Placeholder 3">
            <a:extLst>
              <a:ext uri="{FF2B5EF4-FFF2-40B4-BE49-F238E27FC236}">
                <a16:creationId xmlns:a16="http://schemas.microsoft.com/office/drawing/2014/main" id="{2D469D2C-70E1-23B8-EC8D-A7E3AB21BCBC}"/>
              </a:ext>
            </a:extLst>
          </p:cNvPr>
          <p:cNvSpPr>
            <a:spLocks noGrp="1"/>
          </p:cNvSpPr>
          <p:nvPr>
            <p:ph type="body" sz="quarter" idx="15"/>
          </p:nvPr>
        </p:nvSpPr>
        <p:spPr/>
        <p:txBody>
          <a:bodyPr/>
          <a:lstStyle/>
          <a:p>
            <a:endParaRPr lang="en-GB"/>
          </a:p>
        </p:txBody>
      </p:sp>
      <p:sp>
        <p:nvSpPr>
          <p:cNvPr id="5" name="Slide Number Placeholder 4">
            <a:extLst>
              <a:ext uri="{FF2B5EF4-FFF2-40B4-BE49-F238E27FC236}">
                <a16:creationId xmlns:a16="http://schemas.microsoft.com/office/drawing/2014/main" id="{C6509799-46D3-0BFB-9CBD-62C17D6A57B8}"/>
              </a:ext>
            </a:extLst>
          </p:cNvPr>
          <p:cNvSpPr>
            <a:spLocks noGrp="1"/>
          </p:cNvSpPr>
          <p:nvPr>
            <p:ph type="sldNum" sz="quarter" idx="12"/>
          </p:nvPr>
        </p:nvSpPr>
        <p:spPr/>
        <p:txBody>
          <a:bodyPr/>
          <a:lstStyle/>
          <a:p>
            <a:fld id="{F3469444-D02B-D446-9CF8-19DEDDE073D1}" type="slidenum">
              <a:rPr lang="en-US" smtClean="0"/>
              <a:pPr/>
              <a:t>5</a:t>
            </a:fld>
            <a:endParaRPr lang="en-US" dirty="0"/>
          </a:p>
        </p:txBody>
      </p:sp>
      <p:sp>
        <p:nvSpPr>
          <p:cNvPr id="8" name="Rectangle 4">
            <a:extLst>
              <a:ext uri="{FF2B5EF4-FFF2-40B4-BE49-F238E27FC236}">
                <a16:creationId xmlns:a16="http://schemas.microsoft.com/office/drawing/2014/main" id="{88CB2EF1-4FF4-FEF3-BA08-E7E23DCD2FA4}"/>
              </a:ext>
            </a:extLst>
          </p:cNvPr>
          <p:cNvSpPr>
            <a:spLocks noChangeArrowheads="1"/>
          </p:cNvSpPr>
          <p:nvPr/>
        </p:nvSpPr>
        <p:spPr bwMode="auto">
          <a:xfrm>
            <a:off x="3924300" y="3981915"/>
            <a:ext cx="3828794" cy="2292935"/>
          </a:xfrm>
          <a:prstGeom prst="rect">
            <a:avLst/>
          </a:prstGeom>
          <a:solidFill>
            <a:schemeClr val="tx1"/>
          </a:solidFill>
        </p:spPr>
        <p:txBody>
          <a:bodyPr wrap="square" rtlCol="0">
            <a:spAutoFit/>
          </a:bodyPr>
          <a:lstStyle/>
          <a:p>
            <a:r>
              <a:rPr lang="en-GB" altLang="en-US" sz="1300" dirty="0">
                <a:solidFill>
                  <a:schemeClr val="bg1"/>
                </a:solidFill>
                <a:latin typeface="Consolas" panose="020B0609020204030204" pitchFamily="49" charset="0"/>
                <a:cs typeface="Consolas" panose="020B0609020204030204" pitchFamily="49" charset="0"/>
              </a:rPr>
              <a:t>class Tank(</a:t>
            </a:r>
            <a:r>
              <a:rPr lang="en-GB" altLang="en-US" sz="1300" b="1" dirty="0">
                <a:solidFill>
                  <a:schemeClr val="accent1"/>
                </a:solidFill>
                <a:latin typeface="Consolas" panose="020B0609020204030204" pitchFamily="49" charset="0"/>
                <a:cs typeface="Consolas" panose="020B0609020204030204" pitchFamily="49" charset="0"/>
              </a:rPr>
              <a:t>Vehicle</a:t>
            </a:r>
            <a:r>
              <a:rPr lang="en-GB" altLang="en-US" sz="1300" dirty="0">
                <a:solidFill>
                  <a:schemeClr val="bg1"/>
                </a:solidFill>
                <a:latin typeface="Consolas" panose="020B0609020204030204" pitchFamily="49" charset="0"/>
                <a:cs typeface="Consolas" panose="020B0609020204030204" pitchFamily="49" charset="0"/>
              </a:rPr>
              <a:t>):</a:t>
            </a:r>
          </a:p>
          <a:p>
            <a:r>
              <a:rPr lang="en-GB" altLang="en-US" sz="1300" dirty="0">
                <a:solidFill>
                  <a:schemeClr val="bg1"/>
                </a:solidFill>
                <a:latin typeface="Consolas" panose="020B0609020204030204" pitchFamily="49" charset="0"/>
                <a:cs typeface="Consolas" panose="020B0609020204030204" pitchFamily="49" charset="0"/>
              </a:rPr>
              <a:t>    def __</a:t>
            </a:r>
            <a:r>
              <a:rPr lang="en-GB" altLang="en-US" sz="1300" dirty="0" err="1">
                <a:solidFill>
                  <a:schemeClr val="bg1"/>
                </a:solidFill>
                <a:latin typeface="Consolas" panose="020B0609020204030204" pitchFamily="49" charset="0"/>
                <a:cs typeface="Consolas" panose="020B0609020204030204" pitchFamily="49" charset="0"/>
              </a:rPr>
              <a:t>init</a:t>
            </a:r>
            <a:r>
              <a:rPr lang="en-GB" altLang="en-US" sz="1300" dirty="0">
                <a:solidFill>
                  <a:schemeClr val="bg1"/>
                </a:solidFill>
                <a:latin typeface="Consolas" panose="020B0609020204030204" pitchFamily="49" charset="0"/>
                <a:cs typeface="Consolas" panose="020B0609020204030204" pitchFamily="49" charset="0"/>
              </a:rPr>
              <a:t>__(self, country, model):</a:t>
            </a:r>
          </a:p>
          <a:p>
            <a:r>
              <a:rPr lang="en-GB" altLang="en-US" sz="1300" dirty="0">
                <a:solidFill>
                  <a:srgbClr val="FFFF00"/>
                </a:solidFill>
                <a:latin typeface="Consolas" panose="020B0609020204030204" pitchFamily="49" charset="0"/>
                <a:cs typeface="Consolas" panose="020B0609020204030204" pitchFamily="49" charset="0"/>
              </a:rPr>
              <a:t>        </a:t>
            </a:r>
            <a:r>
              <a:rPr lang="en-GB" altLang="en-US" sz="1300" b="1" dirty="0">
                <a:solidFill>
                  <a:schemeClr val="accent2"/>
                </a:solidFill>
                <a:latin typeface="Consolas" panose="020B0609020204030204" pitchFamily="49" charset="0"/>
                <a:cs typeface="Consolas" panose="020B0609020204030204" pitchFamily="49" charset="0"/>
              </a:rPr>
              <a:t>super()</a:t>
            </a:r>
            <a:r>
              <a:rPr lang="en-GB" altLang="en-US" sz="1300" dirty="0">
                <a:solidFill>
                  <a:srgbClr val="FFFF00"/>
                </a:solidFill>
                <a:latin typeface="Consolas" panose="020B0609020204030204" pitchFamily="49" charset="0"/>
                <a:cs typeface="Consolas" panose="020B0609020204030204" pitchFamily="49" charset="0"/>
              </a:rPr>
              <a:t>.__</a:t>
            </a:r>
            <a:r>
              <a:rPr lang="en-GB" altLang="en-US" sz="1300" dirty="0" err="1">
                <a:solidFill>
                  <a:srgbClr val="FFFF00"/>
                </a:solidFill>
                <a:latin typeface="Consolas" panose="020B0609020204030204" pitchFamily="49" charset="0"/>
                <a:cs typeface="Consolas" panose="020B0609020204030204" pitchFamily="49" charset="0"/>
              </a:rPr>
              <a:t>init</a:t>
            </a:r>
            <a:r>
              <a:rPr lang="en-GB" altLang="en-US" sz="1300" dirty="0">
                <a:solidFill>
                  <a:srgbClr val="FFFF00"/>
                </a:solidFill>
                <a:latin typeface="Consolas" panose="020B0609020204030204" pitchFamily="49" charset="0"/>
                <a:cs typeface="Consolas" panose="020B0609020204030204" pitchFamily="49" charset="0"/>
              </a:rPr>
              <a:t>__(country, model)</a:t>
            </a:r>
          </a:p>
          <a:p>
            <a:r>
              <a:rPr lang="en-GB" altLang="en-US" sz="1300" dirty="0">
                <a:solidFill>
                  <a:schemeClr val="bg1"/>
                </a:solidFill>
                <a:latin typeface="Consolas" panose="020B0609020204030204" pitchFamily="49" charset="0"/>
                <a:cs typeface="Consolas" panose="020B0609020204030204" pitchFamily="49" charset="0"/>
              </a:rPr>
              <a:t>        </a:t>
            </a:r>
            <a:r>
              <a:rPr lang="en-GB" altLang="en-US" sz="1300" dirty="0" err="1">
                <a:solidFill>
                  <a:schemeClr val="bg1"/>
                </a:solidFill>
                <a:latin typeface="Consolas" panose="020B0609020204030204" pitchFamily="49" charset="0"/>
                <a:cs typeface="Consolas" panose="020B0609020204030204" pitchFamily="49" charset="0"/>
              </a:rPr>
              <a:t>self._health</a:t>
            </a:r>
            <a:r>
              <a:rPr lang="en-GB" altLang="en-US" sz="1300" dirty="0">
                <a:solidFill>
                  <a:schemeClr val="bg1"/>
                </a:solidFill>
                <a:latin typeface="Consolas" panose="020B0609020204030204" pitchFamily="49" charset="0"/>
                <a:cs typeface="Consolas" panose="020B0609020204030204" pitchFamily="49" charset="0"/>
              </a:rPr>
              <a:t> = 100</a:t>
            </a:r>
          </a:p>
          <a:p>
            <a:endParaRPr lang="en-GB" altLang="en-US" sz="1300" dirty="0">
              <a:solidFill>
                <a:schemeClr val="bg1"/>
              </a:solidFill>
              <a:latin typeface="Consolas" panose="020B0609020204030204" pitchFamily="49" charset="0"/>
              <a:cs typeface="Consolas" panose="020B0609020204030204" pitchFamily="49" charset="0"/>
            </a:endParaRPr>
          </a:p>
          <a:p>
            <a:r>
              <a:rPr lang="en-GB" altLang="en-US" sz="1300" dirty="0">
                <a:solidFill>
                  <a:schemeClr val="bg1"/>
                </a:solidFill>
                <a:latin typeface="Consolas" panose="020B0609020204030204" pitchFamily="49" charset="0"/>
                <a:cs typeface="Consolas" panose="020B0609020204030204" pitchFamily="49" charset="0"/>
              </a:rPr>
              <a:t>    def </a:t>
            </a:r>
            <a:r>
              <a:rPr lang="en-GB" altLang="en-US" sz="1300" dirty="0" err="1">
                <a:solidFill>
                  <a:schemeClr val="bg1"/>
                </a:solidFill>
                <a:latin typeface="Consolas" panose="020B0609020204030204" pitchFamily="49" charset="0"/>
                <a:cs typeface="Consolas" panose="020B0609020204030204" pitchFamily="49" charset="0"/>
              </a:rPr>
              <a:t>get_health</a:t>
            </a:r>
            <a:r>
              <a:rPr lang="en-GB" altLang="en-US" sz="1300" dirty="0">
                <a:solidFill>
                  <a:schemeClr val="bg1"/>
                </a:solidFill>
                <a:latin typeface="Consolas" panose="020B0609020204030204" pitchFamily="49" charset="0"/>
                <a:cs typeface="Consolas" panose="020B0609020204030204" pitchFamily="49" charset="0"/>
              </a:rPr>
              <a:t>(self):</a:t>
            </a:r>
          </a:p>
          <a:p>
            <a:r>
              <a:rPr lang="en-GB" altLang="en-US" sz="1300" dirty="0">
                <a:solidFill>
                  <a:schemeClr val="bg1"/>
                </a:solidFill>
                <a:latin typeface="Consolas" panose="020B0609020204030204" pitchFamily="49" charset="0"/>
                <a:cs typeface="Consolas" panose="020B0609020204030204" pitchFamily="49" charset="0"/>
              </a:rPr>
              <a:t>        return </a:t>
            </a:r>
            <a:r>
              <a:rPr lang="en-GB" altLang="en-US" sz="1300" dirty="0" err="1">
                <a:solidFill>
                  <a:schemeClr val="bg1"/>
                </a:solidFill>
                <a:latin typeface="Consolas" panose="020B0609020204030204" pitchFamily="49" charset="0"/>
                <a:cs typeface="Consolas" panose="020B0609020204030204" pitchFamily="49" charset="0"/>
              </a:rPr>
              <a:t>self._health</a:t>
            </a:r>
            <a:endParaRPr lang="en-GB" altLang="en-US" sz="1300" dirty="0">
              <a:solidFill>
                <a:schemeClr val="bg1"/>
              </a:solidFill>
              <a:latin typeface="Consolas" panose="020B0609020204030204" pitchFamily="49" charset="0"/>
              <a:cs typeface="Consolas" panose="020B0609020204030204" pitchFamily="49" charset="0"/>
            </a:endParaRPr>
          </a:p>
          <a:p>
            <a:endParaRPr lang="en-GB" altLang="en-US" sz="1300" dirty="0">
              <a:solidFill>
                <a:schemeClr val="bg1"/>
              </a:solidFill>
              <a:latin typeface="Consolas" panose="020B0609020204030204" pitchFamily="49" charset="0"/>
              <a:cs typeface="Consolas" panose="020B0609020204030204" pitchFamily="49" charset="0"/>
            </a:endParaRPr>
          </a:p>
          <a:p>
            <a:r>
              <a:rPr lang="en-GB" altLang="en-US" sz="1300" dirty="0">
                <a:solidFill>
                  <a:schemeClr val="bg1"/>
                </a:solidFill>
                <a:latin typeface="Consolas" panose="020B0609020204030204" pitchFamily="49" charset="0"/>
                <a:cs typeface="Consolas" panose="020B0609020204030204" pitchFamily="49" charset="0"/>
              </a:rPr>
              <a:t>    def </a:t>
            </a:r>
            <a:r>
              <a:rPr lang="en-GB" altLang="en-US" sz="1300" dirty="0" err="1">
                <a:solidFill>
                  <a:schemeClr val="bg1"/>
                </a:solidFill>
                <a:latin typeface="Consolas" panose="020B0609020204030204" pitchFamily="49" charset="0"/>
                <a:cs typeface="Consolas" panose="020B0609020204030204" pitchFamily="49" charset="0"/>
              </a:rPr>
              <a:t>set_health</a:t>
            </a:r>
            <a:r>
              <a:rPr lang="en-GB" altLang="en-US" sz="1300" dirty="0">
                <a:solidFill>
                  <a:schemeClr val="bg1"/>
                </a:solidFill>
                <a:latin typeface="Consolas" panose="020B0609020204030204" pitchFamily="49" charset="0"/>
                <a:cs typeface="Consolas" panose="020B0609020204030204" pitchFamily="49" charset="0"/>
              </a:rPr>
              <a:t>(self, </a:t>
            </a:r>
            <a:r>
              <a:rPr lang="en-GB" altLang="en-US" sz="1300" dirty="0" err="1">
                <a:solidFill>
                  <a:schemeClr val="bg1"/>
                </a:solidFill>
                <a:latin typeface="Consolas" panose="020B0609020204030204" pitchFamily="49" charset="0"/>
                <a:cs typeface="Consolas" panose="020B0609020204030204" pitchFamily="49" charset="0"/>
              </a:rPr>
              <a:t>newhealth</a:t>
            </a:r>
            <a:r>
              <a:rPr lang="en-GB" altLang="en-US" sz="1300" dirty="0">
                <a:solidFill>
                  <a:schemeClr val="bg1"/>
                </a:solidFill>
                <a:latin typeface="Consolas" panose="020B0609020204030204" pitchFamily="49" charset="0"/>
                <a:cs typeface="Consolas" panose="020B0609020204030204" pitchFamily="49" charset="0"/>
              </a:rPr>
              <a:t>):</a:t>
            </a:r>
          </a:p>
          <a:p>
            <a:r>
              <a:rPr lang="en-GB" altLang="en-US" sz="1300" dirty="0">
                <a:solidFill>
                  <a:schemeClr val="bg1"/>
                </a:solidFill>
                <a:latin typeface="Consolas" panose="020B0609020204030204" pitchFamily="49" charset="0"/>
                <a:cs typeface="Consolas" panose="020B0609020204030204" pitchFamily="49" charset="0"/>
              </a:rPr>
              <a:t>        </a:t>
            </a:r>
            <a:r>
              <a:rPr lang="en-GB" altLang="en-US" sz="1300" dirty="0" err="1">
                <a:solidFill>
                  <a:schemeClr val="bg1"/>
                </a:solidFill>
                <a:latin typeface="Consolas" panose="020B0609020204030204" pitchFamily="49" charset="0"/>
                <a:cs typeface="Consolas" panose="020B0609020204030204" pitchFamily="49" charset="0"/>
              </a:rPr>
              <a:t>self._health</a:t>
            </a:r>
            <a:r>
              <a:rPr lang="en-GB" altLang="en-US" sz="1300" dirty="0">
                <a:solidFill>
                  <a:schemeClr val="bg1"/>
                </a:solidFill>
                <a:latin typeface="Consolas" panose="020B0609020204030204" pitchFamily="49" charset="0"/>
                <a:cs typeface="Consolas" panose="020B0609020204030204" pitchFamily="49" charset="0"/>
              </a:rPr>
              <a:t> = </a:t>
            </a:r>
            <a:r>
              <a:rPr lang="en-GB" altLang="en-US" sz="1300" dirty="0" err="1">
                <a:solidFill>
                  <a:schemeClr val="bg1"/>
                </a:solidFill>
                <a:latin typeface="Consolas" panose="020B0609020204030204" pitchFamily="49" charset="0"/>
                <a:cs typeface="Consolas" panose="020B0609020204030204" pitchFamily="49" charset="0"/>
              </a:rPr>
              <a:t>newhealth</a:t>
            </a:r>
            <a:endParaRPr lang="en-GB" altLang="en-US" sz="1300" dirty="0">
              <a:solidFill>
                <a:schemeClr val="bg1"/>
              </a:solidFill>
              <a:latin typeface="Consolas" panose="020B0609020204030204" pitchFamily="49" charset="0"/>
              <a:cs typeface="Consolas" panose="020B0609020204030204" pitchFamily="49" charset="0"/>
            </a:endParaRPr>
          </a:p>
          <a:p>
            <a:r>
              <a:rPr lang="en-GB" altLang="en-US" sz="1300" dirty="0">
                <a:solidFill>
                  <a:schemeClr val="bg1"/>
                </a:solidFill>
                <a:latin typeface="Consolas" panose="020B0609020204030204" pitchFamily="49" charset="0"/>
                <a:cs typeface="Consolas" panose="020B0609020204030204" pitchFamily="49" charset="0"/>
              </a:rPr>
              <a:t>        return None</a:t>
            </a:r>
          </a:p>
        </p:txBody>
      </p:sp>
      <p:sp>
        <p:nvSpPr>
          <p:cNvPr id="9" name="Rectangle 4">
            <a:extLst>
              <a:ext uri="{FF2B5EF4-FFF2-40B4-BE49-F238E27FC236}">
                <a16:creationId xmlns:a16="http://schemas.microsoft.com/office/drawing/2014/main" id="{82700860-635F-4AF2-BC62-7195D70AAD14}"/>
              </a:ext>
            </a:extLst>
          </p:cNvPr>
          <p:cNvSpPr>
            <a:spLocks noChangeArrowheads="1"/>
          </p:cNvSpPr>
          <p:nvPr/>
        </p:nvSpPr>
        <p:spPr bwMode="auto">
          <a:xfrm>
            <a:off x="7812637" y="3977056"/>
            <a:ext cx="4351960" cy="2292935"/>
          </a:xfrm>
          <a:prstGeom prst="rect">
            <a:avLst/>
          </a:prstGeom>
          <a:solidFill>
            <a:schemeClr val="tx1"/>
          </a:solidFill>
        </p:spPr>
        <p:txBody>
          <a:bodyPr wrap="square" rtlCol="0">
            <a:spAutoFit/>
          </a:bodyPr>
          <a:lstStyle/>
          <a:p>
            <a:r>
              <a:rPr lang="en-GB" altLang="en-US" sz="1300" dirty="0">
                <a:solidFill>
                  <a:schemeClr val="bg1"/>
                </a:solidFill>
                <a:latin typeface="Consolas" panose="020B0609020204030204" pitchFamily="49" charset="0"/>
                <a:cs typeface="Consolas" panose="020B0609020204030204" pitchFamily="49" charset="0"/>
              </a:rPr>
              <a:t>class Jeep(</a:t>
            </a:r>
            <a:r>
              <a:rPr lang="en-GB" altLang="en-US" sz="1300" b="1" dirty="0">
                <a:solidFill>
                  <a:schemeClr val="accent1"/>
                </a:solidFill>
                <a:latin typeface="Consolas" panose="020B0609020204030204" pitchFamily="49" charset="0"/>
                <a:cs typeface="Consolas" panose="020B0609020204030204" pitchFamily="49" charset="0"/>
              </a:rPr>
              <a:t>Vehicle</a:t>
            </a:r>
            <a:r>
              <a:rPr lang="en-GB" altLang="en-US" sz="1300" dirty="0">
                <a:solidFill>
                  <a:schemeClr val="bg1"/>
                </a:solidFill>
                <a:latin typeface="Consolas" panose="020B0609020204030204" pitchFamily="49" charset="0"/>
                <a:cs typeface="Consolas" panose="020B0609020204030204" pitchFamily="49" charset="0"/>
              </a:rPr>
              <a:t>):</a:t>
            </a:r>
          </a:p>
          <a:p>
            <a:r>
              <a:rPr lang="en-GB" altLang="en-US" sz="1300" dirty="0">
                <a:solidFill>
                  <a:schemeClr val="bg1"/>
                </a:solidFill>
                <a:latin typeface="Consolas" panose="020B0609020204030204" pitchFamily="49" charset="0"/>
                <a:cs typeface="Consolas" panose="020B0609020204030204" pitchFamily="49" charset="0"/>
              </a:rPr>
              <a:t>    def __</a:t>
            </a:r>
            <a:r>
              <a:rPr lang="en-GB" altLang="en-US" sz="1300" dirty="0" err="1">
                <a:solidFill>
                  <a:schemeClr val="bg1"/>
                </a:solidFill>
                <a:latin typeface="Consolas" panose="020B0609020204030204" pitchFamily="49" charset="0"/>
                <a:cs typeface="Consolas" panose="020B0609020204030204" pitchFamily="49" charset="0"/>
              </a:rPr>
              <a:t>init</a:t>
            </a:r>
            <a:r>
              <a:rPr lang="en-GB" altLang="en-US" sz="1300" dirty="0">
                <a:solidFill>
                  <a:schemeClr val="bg1"/>
                </a:solidFill>
                <a:latin typeface="Consolas" panose="020B0609020204030204" pitchFamily="49" charset="0"/>
                <a:cs typeface="Consolas" panose="020B0609020204030204" pitchFamily="49" charset="0"/>
              </a:rPr>
              <a:t>__(self, country, model):</a:t>
            </a:r>
          </a:p>
          <a:p>
            <a:r>
              <a:rPr lang="en-GB" altLang="en-US" sz="1300" dirty="0">
                <a:solidFill>
                  <a:srgbClr val="FFFF00"/>
                </a:solidFill>
                <a:latin typeface="Consolas" panose="020B0609020204030204" pitchFamily="49" charset="0"/>
                <a:cs typeface="Consolas" panose="020B0609020204030204" pitchFamily="49" charset="0"/>
              </a:rPr>
              <a:t>        </a:t>
            </a:r>
            <a:r>
              <a:rPr lang="en-GB" altLang="en-US" sz="1300" b="1" dirty="0">
                <a:solidFill>
                  <a:schemeClr val="accent1"/>
                </a:solidFill>
                <a:latin typeface="Consolas" panose="020B0609020204030204" pitchFamily="49" charset="0"/>
                <a:cs typeface="Consolas" panose="020B0609020204030204" pitchFamily="49" charset="0"/>
              </a:rPr>
              <a:t>Vehicle</a:t>
            </a:r>
            <a:r>
              <a:rPr lang="en-GB" altLang="en-US" sz="1300" dirty="0">
                <a:solidFill>
                  <a:srgbClr val="FFFF00"/>
                </a:solidFill>
                <a:latin typeface="Consolas" panose="020B0609020204030204" pitchFamily="49" charset="0"/>
                <a:cs typeface="Consolas" panose="020B0609020204030204" pitchFamily="49" charset="0"/>
              </a:rPr>
              <a:t>.__</a:t>
            </a:r>
            <a:r>
              <a:rPr lang="en-GB" altLang="en-US" sz="1300" dirty="0" err="1">
                <a:solidFill>
                  <a:srgbClr val="FFFF00"/>
                </a:solidFill>
                <a:latin typeface="Consolas" panose="020B0609020204030204" pitchFamily="49" charset="0"/>
                <a:cs typeface="Consolas" panose="020B0609020204030204" pitchFamily="49" charset="0"/>
              </a:rPr>
              <a:t>init</a:t>
            </a:r>
            <a:r>
              <a:rPr lang="en-GB" altLang="en-US" sz="1300" dirty="0">
                <a:solidFill>
                  <a:srgbClr val="FFFF00"/>
                </a:solidFill>
                <a:latin typeface="Consolas" panose="020B0609020204030204" pitchFamily="49" charset="0"/>
                <a:cs typeface="Consolas" panose="020B0609020204030204" pitchFamily="49" charset="0"/>
              </a:rPr>
              <a:t>__(self, country, model)</a:t>
            </a:r>
          </a:p>
          <a:p>
            <a:r>
              <a:rPr lang="en-GB" altLang="en-US" sz="1300" dirty="0">
                <a:solidFill>
                  <a:schemeClr val="bg1"/>
                </a:solidFill>
                <a:latin typeface="Consolas" panose="020B0609020204030204" pitchFamily="49" charset="0"/>
                <a:cs typeface="Consolas" panose="020B0609020204030204" pitchFamily="49" charset="0"/>
              </a:rPr>
              <a:t>        </a:t>
            </a:r>
            <a:r>
              <a:rPr lang="en-GB" altLang="en-US" sz="1300" dirty="0" err="1">
                <a:solidFill>
                  <a:schemeClr val="bg1"/>
                </a:solidFill>
                <a:latin typeface="Consolas" panose="020B0609020204030204" pitchFamily="49" charset="0"/>
                <a:cs typeface="Consolas" panose="020B0609020204030204" pitchFamily="49" charset="0"/>
              </a:rPr>
              <a:t>self._passengers</a:t>
            </a:r>
            <a:r>
              <a:rPr lang="en-GB" altLang="en-US" sz="1300" dirty="0">
                <a:solidFill>
                  <a:schemeClr val="bg1"/>
                </a:solidFill>
                <a:latin typeface="Consolas" panose="020B0609020204030204" pitchFamily="49" charset="0"/>
                <a:cs typeface="Consolas" panose="020B0609020204030204" pitchFamily="49" charset="0"/>
              </a:rPr>
              <a:t> = 0</a:t>
            </a:r>
          </a:p>
          <a:p>
            <a:endParaRPr lang="en-GB" altLang="en-US" sz="1300" dirty="0">
              <a:solidFill>
                <a:schemeClr val="bg1"/>
              </a:solidFill>
              <a:latin typeface="Consolas" panose="020B0609020204030204" pitchFamily="49" charset="0"/>
              <a:cs typeface="Consolas" panose="020B0609020204030204" pitchFamily="49" charset="0"/>
            </a:endParaRPr>
          </a:p>
          <a:p>
            <a:r>
              <a:rPr lang="en-GB" altLang="en-US" sz="1300" dirty="0">
                <a:solidFill>
                  <a:schemeClr val="bg1"/>
                </a:solidFill>
                <a:latin typeface="Consolas" panose="020B0609020204030204" pitchFamily="49" charset="0"/>
                <a:cs typeface="Consolas" panose="020B0609020204030204" pitchFamily="49" charset="0"/>
              </a:rPr>
              <a:t>    def </a:t>
            </a:r>
            <a:r>
              <a:rPr lang="en-GB" altLang="en-US" sz="1300" dirty="0" err="1">
                <a:solidFill>
                  <a:schemeClr val="bg1"/>
                </a:solidFill>
                <a:latin typeface="Consolas" panose="020B0609020204030204" pitchFamily="49" charset="0"/>
                <a:cs typeface="Consolas" panose="020B0609020204030204" pitchFamily="49" charset="0"/>
              </a:rPr>
              <a:t>get_passengers</a:t>
            </a:r>
            <a:r>
              <a:rPr lang="en-GB" altLang="en-US" sz="1300" dirty="0">
                <a:solidFill>
                  <a:schemeClr val="bg1"/>
                </a:solidFill>
                <a:latin typeface="Consolas" panose="020B0609020204030204" pitchFamily="49" charset="0"/>
                <a:cs typeface="Consolas" panose="020B0609020204030204" pitchFamily="49" charset="0"/>
              </a:rPr>
              <a:t>(self):</a:t>
            </a:r>
          </a:p>
          <a:p>
            <a:r>
              <a:rPr lang="en-GB" altLang="en-US" sz="1300" dirty="0">
                <a:solidFill>
                  <a:schemeClr val="bg1"/>
                </a:solidFill>
                <a:latin typeface="Consolas" panose="020B0609020204030204" pitchFamily="49" charset="0"/>
                <a:cs typeface="Consolas" panose="020B0609020204030204" pitchFamily="49" charset="0"/>
              </a:rPr>
              <a:t>        return </a:t>
            </a:r>
            <a:r>
              <a:rPr lang="en-GB" altLang="en-US" sz="1300" dirty="0" err="1">
                <a:solidFill>
                  <a:schemeClr val="bg1"/>
                </a:solidFill>
                <a:latin typeface="Consolas" panose="020B0609020204030204" pitchFamily="49" charset="0"/>
                <a:cs typeface="Consolas" panose="020B0609020204030204" pitchFamily="49" charset="0"/>
              </a:rPr>
              <a:t>self._passengers</a:t>
            </a:r>
            <a:endParaRPr lang="en-GB" altLang="en-US" sz="1300" dirty="0">
              <a:solidFill>
                <a:schemeClr val="bg1"/>
              </a:solidFill>
              <a:latin typeface="Consolas" panose="020B0609020204030204" pitchFamily="49" charset="0"/>
              <a:cs typeface="Consolas" panose="020B0609020204030204" pitchFamily="49" charset="0"/>
            </a:endParaRPr>
          </a:p>
          <a:p>
            <a:endParaRPr lang="en-GB" altLang="en-US" sz="1300" dirty="0">
              <a:solidFill>
                <a:schemeClr val="bg1"/>
              </a:solidFill>
              <a:latin typeface="Consolas" panose="020B0609020204030204" pitchFamily="49" charset="0"/>
              <a:cs typeface="Consolas" panose="020B0609020204030204" pitchFamily="49" charset="0"/>
            </a:endParaRPr>
          </a:p>
          <a:p>
            <a:r>
              <a:rPr lang="en-GB" altLang="en-US" sz="1300" dirty="0">
                <a:solidFill>
                  <a:schemeClr val="bg1"/>
                </a:solidFill>
                <a:latin typeface="Consolas" panose="020B0609020204030204" pitchFamily="49" charset="0"/>
                <a:cs typeface="Consolas" panose="020B0609020204030204" pitchFamily="49" charset="0"/>
              </a:rPr>
              <a:t>    def </a:t>
            </a:r>
            <a:r>
              <a:rPr lang="en-GB" altLang="en-US" sz="1300" dirty="0" err="1">
                <a:solidFill>
                  <a:schemeClr val="bg1"/>
                </a:solidFill>
                <a:latin typeface="Consolas" panose="020B0609020204030204" pitchFamily="49" charset="0"/>
                <a:cs typeface="Consolas" panose="020B0609020204030204" pitchFamily="49" charset="0"/>
              </a:rPr>
              <a:t>set_passengers</a:t>
            </a:r>
            <a:r>
              <a:rPr lang="en-GB" altLang="en-US" sz="1300" dirty="0">
                <a:solidFill>
                  <a:schemeClr val="bg1"/>
                </a:solidFill>
                <a:latin typeface="Consolas" panose="020B0609020204030204" pitchFamily="49" charset="0"/>
                <a:cs typeface="Consolas" panose="020B0609020204030204" pitchFamily="49" charset="0"/>
              </a:rPr>
              <a:t>(self, people):</a:t>
            </a:r>
          </a:p>
          <a:p>
            <a:r>
              <a:rPr lang="en-GB" altLang="en-US" sz="1300" dirty="0">
                <a:solidFill>
                  <a:schemeClr val="bg1"/>
                </a:solidFill>
                <a:latin typeface="Consolas" panose="020B0609020204030204" pitchFamily="49" charset="0"/>
                <a:cs typeface="Consolas" panose="020B0609020204030204" pitchFamily="49" charset="0"/>
              </a:rPr>
              <a:t>        </a:t>
            </a:r>
            <a:r>
              <a:rPr lang="en-GB" altLang="en-US" sz="1300" dirty="0" err="1">
                <a:solidFill>
                  <a:schemeClr val="bg1"/>
                </a:solidFill>
                <a:latin typeface="Consolas" panose="020B0609020204030204" pitchFamily="49" charset="0"/>
                <a:cs typeface="Consolas" panose="020B0609020204030204" pitchFamily="49" charset="0"/>
              </a:rPr>
              <a:t>self._passengers</a:t>
            </a:r>
            <a:r>
              <a:rPr lang="en-GB" altLang="en-US" sz="1300" dirty="0">
                <a:solidFill>
                  <a:schemeClr val="bg1"/>
                </a:solidFill>
                <a:latin typeface="Consolas" panose="020B0609020204030204" pitchFamily="49" charset="0"/>
                <a:cs typeface="Consolas" panose="020B0609020204030204" pitchFamily="49" charset="0"/>
              </a:rPr>
              <a:t> = people</a:t>
            </a:r>
          </a:p>
          <a:p>
            <a:r>
              <a:rPr lang="en-GB" altLang="en-US" sz="1300" dirty="0">
                <a:solidFill>
                  <a:schemeClr val="bg1"/>
                </a:solidFill>
                <a:latin typeface="Consolas" panose="020B0609020204030204" pitchFamily="49" charset="0"/>
                <a:cs typeface="Consolas" panose="020B0609020204030204" pitchFamily="49" charset="0"/>
              </a:rPr>
              <a:t>        return None</a:t>
            </a:r>
          </a:p>
        </p:txBody>
      </p:sp>
      <p:sp>
        <p:nvSpPr>
          <p:cNvPr id="10" name="Rectangle 4">
            <a:extLst>
              <a:ext uri="{FF2B5EF4-FFF2-40B4-BE49-F238E27FC236}">
                <a16:creationId xmlns:a16="http://schemas.microsoft.com/office/drawing/2014/main" id="{35C585DE-20E1-AC9C-D3F1-71D7B480950F}"/>
              </a:ext>
            </a:extLst>
          </p:cNvPr>
          <p:cNvSpPr>
            <a:spLocks noChangeArrowheads="1"/>
          </p:cNvSpPr>
          <p:nvPr/>
        </p:nvSpPr>
        <p:spPr bwMode="auto">
          <a:xfrm>
            <a:off x="5761700" y="1336122"/>
            <a:ext cx="4351961" cy="2031325"/>
          </a:xfrm>
          <a:prstGeom prst="rect">
            <a:avLst/>
          </a:prstGeom>
          <a:solidFill>
            <a:schemeClr val="tx1"/>
          </a:solidFill>
        </p:spPr>
        <p:txBody>
          <a:bodyPr wrap="square" rtlCol="0">
            <a:spAutoFit/>
          </a:bodyPr>
          <a:lstStyle/>
          <a:p>
            <a:r>
              <a:rPr lang="en-GB" altLang="en-US" sz="1400" dirty="0">
                <a:solidFill>
                  <a:schemeClr val="bg1"/>
                </a:solidFill>
                <a:latin typeface="Consolas" panose="020B0609020204030204" pitchFamily="49" charset="0"/>
                <a:cs typeface="Consolas" panose="020B0609020204030204" pitchFamily="49" charset="0"/>
              </a:rPr>
              <a:t>class </a:t>
            </a:r>
            <a:r>
              <a:rPr lang="en-GB" altLang="en-US" sz="1400" b="1" dirty="0">
                <a:solidFill>
                  <a:schemeClr val="accent1"/>
                </a:solidFill>
                <a:latin typeface="Consolas" panose="020B0609020204030204" pitchFamily="49" charset="0"/>
                <a:cs typeface="Consolas" panose="020B0609020204030204" pitchFamily="49" charset="0"/>
              </a:rPr>
              <a:t>Vehicle</a:t>
            </a:r>
            <a:r>
              <a:rPr lang="en-GB" altLang="en-US" sz="1400" dirty="0">
                <a:solidFill>
                  <a:schemeClr val="bg1"/>
                </a:solidFill>
                <a:latin typeface="Consolas" panose="020B0609020204030204" pitchFamily="49" charset="0"/>
                <a:cs typeface="Consolas" panose="020B0609020204030204" pitchFamily="49" charset="0"/>
              </a:rPr>
              <a:t>:</a:t>
            </a:r>
          </a:p>
          <a:p>
            <a:r>
              <a:rPr lang="en-GB" altLang="en-US" sz="1400" dirty="0">
                <a:solidFill>
                  <a:schemeClr val="bg1"/>
                </a:solidFill>
                <a:latin typeface="Consolas" panose="020B0609020204030204" pitchFamily="49" charset="0"/>
                <a:cs typeface="Consolas" panose="020B0609020204030204" pitchFamily="49" charset="0"/>
              </a:rPr>
              <a:t>    def __</a:t>
            </a:r>
            <a:r>
              <a:rPr lang="en-GB" altLang="en-US" sz="1400" dirty="0" err="1">
                <a:solidFill>
                  <a:schemeClr val="bg1"/>
                </a:solidFill>
                <a:latin typeface="Consolas" panose="020B0609020204030204" pitchFamily="49" charset="0"/>
                <a:cs typeface="Consolas" panose="020B0609020204030204" pitchFamily="49" charset="0"/>
              </a:rPr>
              <a:t>init</a:t>
            </a:r>
            <a:r>
              <a:rPr lang="en-GB" altLang="en-US" sz="1400" dirty="0">
                <a:solidFill>
                  <a:schemeClr val="bg1"/>
                </a:solidFill>
                <a:latin typeface="Consolas" panose="020B0609020204030204" pitchFamily="49" charset="0"/>
                <a:cs typeface="Consolas" panose="020B0609020204030204" pitchFamily="49" charset="0"/>
              </a:rPr>
              <a:t>__(self, country, model):</a:t>
            </a: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self.country</a:t>
            </a:r>
            <a:r>
              <a:rPr lang="en-GB" altLang="en-US" sz="1400" dirty="0">
                <a:solidFill>
                  <a:schemeClr val="bg1"/>
                </a:solidFill>
                <a:latin typeface="Consolas" panose="020B0609020204030204" pitchFamily="49" charset="0"/>
                <a:cs typeface="Consolas" panose="020B0609020204030204" pitchFamily="49" charset="0"/>
              </a:rPr>
              <a:t> = country</a:t>
            </a: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self.model</a:t>
            </a:r>
            <a:r>
              <a:rPr lang="en-GB" altLang="en-US" sz="1400" dirty="0">
                <a:solidFill>
                  <a:schemeClr val="bg1"/>
                </a:solidFill>
                <a:latin typeface="Consolas" panose="020B0609020204030204" pitchFamily="49" charset="0"/>
                <a:cs typeface="Consolas" panose="020B0609020204030204" pitchFamily="49" charset="0"/>
              </a:rPr>
              <a:t> = model</a:t>
            </a: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self._health</a:t>
            </a:r>
            <a:r>
              <a:rPr lang="en-GB" altLang="en-US" sz="1400" dirty="0">
                <a:solidFill>
                  <a:schemeClr val="bg1"/>
                </a:solidFill>
                <a:latin typeface="Consolas" panose="020B0609020204030204" pitchFamily="49" charset="0"/>
                <a:cs typeface="Consolas" panose="020B0609020204030204" pitchFamily="49" charset="0"/>
              </a:rPr>
              <a:t> = 100</a:t>
            </a:r>
          </a:p>
          <a:p>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    def accel(self, increase):</a:t>
            </a: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self._speed</a:t>
            </a:r>
            <a:r>
              <a:rPr lang="en-GB" altLang="en-US" sz="1400" dirty="0">
                <a:solidFill>
                  <a:schemeClr val="bg1"/>
                </a:solidFill>
                <a:latin typeface="Consolas" panose="020B0609020204030204" pitchFamily="49" charset="0"/>
                <a:cs typeface="Consolas" panose="020B0609020204030204" pitchFamily="49" charset="0"/>
              </a:rPr>
              <a:t> += increase</a:t>
            </a:r>
          </a:p>
          <a:p>
            <a:r>
              <a:rPr lang="en-GB" altLang="en-US" sz="1400" dirty="0">
                <a:solidFill>
                  <a:schemeClr val="bg1"/>
                </a:solidFill>
                <a:latin typeface="Consolas" panose="020B0609020204030204" pitchFamily="49" charset="0"/>
                <a:cs typeface="Consolas" panose="020B0609020204030204" pitchFamily="49" charset="0"/>
              </a:rPr>
              <a:t>        return None</a:t>
            </a:r>
          </a:p>
        </p:txBody>
      </p:sp>
      <p:cxnSp>
        <p:nvCxnSpPr>
          <p:cNvPr id="14" name="Straight Connector 13">
            <a:extLst>
              <a:ext uri="{FF2B5EF4-FFF2-40B4-BE49-F238E27FC236}">
                <a16:creationId xmlns:a16="http://schemas.microsoft.com/office/drawing/2014/main" id="{9BDF05D5-AE13-EAB4-1B7A-4FD8C05CAB49}"/>
              </a:ext>
            </a:extLst>
          </p:cNvPr>
          <p:cNvCxnSpPr>
            <a:cxnSpLocks/>
            <a:stCxn id="10" idx="2"/>
            <a:endCxn id="9" idx="0"/>
          </p:cNvCxnSpPr>
          <p:nvPr/>
        </p:nvCxnSpPr>
        <p:spPr>
          <a:xfrm>
            <a:off x="7937681" y="3367447"/>
            <a:ext cx="2050936" cy="609609"/>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6A9CDDE-E079-7A26-F446-B1F7B87F6A59}"/>
              </a:ext>
            </a:extLst>
          </p:cNvPr>
          <p:cNvCxnSpPr>
            <a:cxnSpLocks/>
            <a:stCxn id="8" idx="0"/>
            <a:endCxn id="10" idx="2"/>
          </p:cNvCxnSpPr>
          <p:nvPr/>
        </p:nvCxnSpPr>
        <p:spPr>
          <a:xfrm flipV="1">
            <a:off x="5838697" y="3367447"/>
            <a:ext cx="2098984" cy="614468"/>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pic>
        <p:nvPicPr>
          <p:cNvPr id="38" name="Picture 37" descr="A blue tank with a black background&#10;&#10;AI-generated content may be incorrect.">
            <a:extLst>
              <a:ext uri="{FF2B5EF4-FFF2-40B4-BE49-F238E27FC236}">
                <a16:creationId xmlns:a16="http://schemas.microsoft.com/office/drawing/2014/main" id="{28A8CE84-F89C-2DB9-7FE3-909AF6CEC4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2517" y="3583428"/>
            <a:ext cx="627682" cy="360764"/>
          </a:xfrm>
          <a:prstGeom prst="rect">
            <a:avLst/>
          </a:prstGeom>
        </p:spPr>
      </p:pic>
      <p:pic>
        <p:nvPicPr>
          <p:cNvPr id="40" name="Picture 39" descr="A blue and black vehicle&#10;&#10;AI-generated content may be incorrect.">
            <a:extLst>
              <a:ext uri="{FF2B5EF4-FFF2-40B4-BE49-F238E27FC236}">
                <a16:creationId xmlns:a16="http://schemas.microsoft.com/office/drawing/2014/main" id="{B83EF7CA-BBD8-2927-2B0F-08F7F1AA13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00442" y="3587500"/>
            <a:ext cx="669192" cy="356692"/>
          </a:xfrm>
          <a:prstGeom prst="rect">
            <a:avLst/>
          </a:prstGeom>
        </p:spPr>
      </p:pic>
      <p:pic>
        <p:nvPicPr>
          <p:cNvPr id="42" name="Picture 41" descr="A blue car with two headlights&#10;&#10;AI-generated content may be incorrect.">
            <a:extLst>
              <a:ext uri="{FF2B5EF4-FFF2-40B4-BE49-F238E27FC236}">
                <a16:creationId xmlns:a16="http://schemas.microsoft.com/office/drawing/2014/main" id="{4237EFC6-9767-BA8B-115B-392BB12FB1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3120" y="946666"/>
            <a:ext cx="447588" cy="360765"/>
          </a:xfrm>
          <a:prstGeom prst="rect">
            <a:avLst/>
          </a:prstGeom>
        </p:spPr>
      </p:pic>
      <p:pic>
        <p:nvPicPr>
          <p:cNvPr id="11" name="Picture 10" descr="A blue circle with white columns and black text&#10;&#10;AI-generated content may be incorrect.">
            <a:extLst>
              <a:ext uri="{FF2B5EF4-FFF2-40B4-BE49-F238E27FC236}">
                <a16:creationId xmlns:a16="http://schemas.microsoft.com/office/drawing/2014/main" id="{FE2AF599-41A6-5DB4-D3B5-759507BFAA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62319" y="250225"/>
            <a:ext cx="1446393" cy="1267672"/>
          </a:xfrm>
          <a:prstGeom prst="rect">
            <a:avLst/>
          </a:prstGeom>
        </p:spPr>
      </p:pic>
    </p:spTree>
    <p:extLst>
      <p:ext uri="{BB962C8B-B14F-4D97-AF65-F5344CB8AC3E}">
        <p14:creationId xmlns:p14="http://schemas.microsoft.com/office/powerpoint/2010/main" val="2443918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1A145-0457-7B6D-0819-8180A3949E7E}"/>
            </a:ext>
          </a:extLst>
        </p:cNvPr>
        <p:cNvGrpSpPr/>
        <p:nvPr/>
      </p:nvGrpSpPr>
      <p:grpSpPr>
        <a:xfrm>
          <a:off x="0" y="0"/>
          <a:ext cx="0" cy="0"/>
          <a:chOff x="0" y="0"/>
          <a:chExt cx="0" cy="0"/>
        </a:xfrm>
      </p:grpSpPr>
      <p:pic>
        <p:nvPicPr>
          <p:cNvPr id="6" name="Picture 5" descr="A blue circle with white columns and black text&#10;&#10;AI-generated content may be incorrect.">
            <a:extLst>
              <a:ext uri="{FF2B5EF4-FFF2-40B4-BE49-F238E27FC236}">
                <a16:creationId xmlns:a16="http://schemas.microsoft.com/office/drawing/2014/main" id="{452927E0-5C05-B7FD-93D8-DF7A9DFA1F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2318" y="244458"/>
            <a:ext cx="1419477" cy="1244082"/>
          </a:xfrm>
          <a:prstGeom prst="rect">
            <a:avLst/>
          </a:prstGeom>
        </p:spPr>
      </p:pic>
      <p:sp>
        <p:nvSpPr>
          <p:cNvPr id="2" name="Title 1">
            <a:extLst>
              <a:ext uri="{FF2B5EF4-FFF2-40B4-BE49-F238E27FC236}">
                <a16:creationId xmlns:a16="http://schemas.microsoft.com/office/drawing/2014/main" id="{550A64B6-0377-3798-D966-606058463321}"/>
              </a:ext>
            </a:extLst>
          </p:cNvPr>
          <p:cNvSpPr>
            <a:spLocks noGrp="1"/>
          </p:cNvSpPr>
          <p:nvPr>
            <p:ph type="ctrTitle"/>
          </p:nvPr>
        </p:nvSpPr>
        <p:spPr/>
        <p:txBody>
          <a:bodyPr/>
          <a:lstStyle/>
          <a:p>
            <a:r>
              <a:rPr lang="en-GB" dirty="0"/>
              <a:t>Four Pillars of OO - APIE</a:t>
            </a:r>
          </a:p>
        </p:txBody>
      </p:sp>
      <p:sp>
        <p:nvSpPr>
          <p:cNvPr id="3" name="Text Placeholder 2">
            <a:extLst>
              <a:ext uri="{FF2B5EF4-FFF2-40B4-BE49-F238E27FC236}">
                <a16:creationId xmlns:a16="http://schemas.microsoft.com/office/drawing/2014/main" id="{B4CD110B-EFE7-378A-F9AD-6A6A2C2D8A4F}"/>
              </a:ext>
            </a:extLst>
          </p:cNvPr>
          <p:cNvSpPr>
            <a:spLocks noGrp="1"/>
          </p:cNvSpPr>
          <p:nvPr>
            <p:ph type="body" sz="quarter" idx="14"/>
          </p:nvPr>
        </p:nvSpPr>
        <p:spPr/>
        <p:txBody>
          <a:bodyPr/>
          <a:lstStyle/>
          <a:p>
            <a:r>
              <a:rPr lang="en-GB" b="1" dirty="0"/>
              <a:t>Abstraction</a:t>
            </a:r>
          </a:p>
          <a:p>
            <a:pPr marL="285750" indent="-285750">
              <a:buFont typeface="Arial" panose="020B0604020202020204" pitchFamily="34" charset="0"/>
              <a:buChar char="•"/>
            </a:pPr>
            <a:r>
              <a:rPr lang="en-GB" dirty="0"/>
              <a:t>Focuses on Essential Features</a:t>
            </a:r>
          </a:p>
          <a:p>
            <a:pPr marL="285750" indent="-285750">
              <a:buFont typeface="Arial" panose="020B0604020202020204" pitchFamily="34" charset="0"/>
              <a:buChar char="•"/>
            </a:pPr>
            <a:r>
              <a:rPr lang="en-GB" dirty="0"/>
              <a:t>Hides implementation details</a:t>
            </a:r>
          </a:p>
          <a:p>
            <a:r>
              <a:rPr lang="en-GB" b="1" dirty="0"/>
              <a:t>Abstract Class:</a:t>
            </a:r>
          </a:p>
          <a:p>
            <a:pPr marL="285750" indent="-285750">
              <a:buFont typeface="Arial" panose="020B0604020202020204" pitchFamily="34" charset="0"/>
              <a:buChar char="•"/>
            </a:pPr>
            <a:r>
              <a:rPr lang="en-GB" dirty="0"/>
              <a:t>Serves as blueprint for related objects</a:t>
            </a:r>
          </a:p>
          <a:p>
            <a:r>
              <a:rPr lang="en-GB" b="1" dirty="0"/>
              <a:t>Enforce Rules:</a:t>
            </a:r>
          </a:p>
          <a:p>
            <a:pPr marL="285750" indent="-285750">
              <a:buFont typeface="Arial" panose="020B0604020202020204" pitchFamily="34" charset="0"/>
              <a:buChar char="•"/>
            </a:pPr>
            <a:r>
              <a:rPr lang="en-GB" dirty="0"/>
              <a:t>Ensures child class implements key methods</a:t>
            </a:r>
          </a:p>
          <a:p>
            <a:r>
              <a:rPr lang="en-GB" b="1" dirty="0"/>
              <a:t>Promotes:</a:t>
            </a:r>
          </a:p>
          <a:p>
            <a:pPr marL="285750" indent="-285750">
              <a:buFont typeface="Arial" panose="020B0604020202020204" pitchFamily="34" charset="0"/>
              <a:buChar char="•"/>
            </a:pPr>
            <a:r>
              <a:rPr lang="en-GB" dirty="0"/>
              <a:t>Code consistency</a:t>
            </a:r>
          </a:p>
          <a:p>
            <a:pPr marL="285750" indent="-285750">
              <a:buFont typeface="Arial" panose="020B0604020202020204" pitchFamily="34" charset="0"/>
              <a:buChar char="•"/>
            </a:pPr>
            <a:r>
              <a:rPr lang="en-GB" dirty="0"/>
              <a:t>Reduces duplication</a:t>
            </a:r>
          </a:p>
          <a:p>
            <a:pPr marL="285750" indent="-285750">
              <a:buFont typeface="Arial" panose="020B0604020202020204" pitchFamily="34" charset="0"/>
              <a:buChar char="•"/>
            </a:pPr>
            <a:r>
              <a:rPr lang="en-GB" dirty="0"/>
              <a:t>Flexibility - unique features</a:t>
            </a:r>
          </a:p>
        </p:txBody>
      </p:sp>
      <p:sp>
        <p:nvSpPr>
          <p:cNvPr id="4" name="Text Placeholder 3">
            <a:extLst>
              <a:ext uri="{FF2B5EF4-FFF2-40B4-BE49-F238E27FC236}">
                <a16:creationId xmlns:a16="http://schemas.microsoft.com/office/drawing/2014/main" id="{232E83A2-A899-D7DC-538F-65A4396D2842}"/>
              </a:ext>
            </a:extLst>
          </p:cNvPr>
          <p:cNvSpPr>
            <a:spLocks noGrp="1"/>
          </p:cNvSpPr>
          <p:nvPr>
            <p:ph type="body" sz="quarter" idx="15"/>
          </p:nvPr>
        </p:nvSpPr>
        <p:spPr/>
        <p:txBody>
          <a:bodyPr/>
          <a:lstStyle/>
          <a:p>
            <a:endParaRPr lang="en-GB"/>
          </a:p>
        </p:txBody>
      </p:sp>
      <p:sp>
        <p:nvSpPr>
          <p:cNvPr id="5" name="Slide Number Placeholder 4">
            <a:extLst>
              <a:ext uri="{FF2B5EF4-FFF2-40B4-BE49-F238E27FC236}">
                <a16:creationId xmlns:a16="http://schemas.microsoft.com/office/drawing/2014/main" id="{BA28C5C2-D4D4-81D3-2B07-134D8F30872A}"/>
              </a:ext>
            </a:extLst>
          </p:cNvPr>
          <p:cNvSpPr>
            <a:spLocks noGrp="1"/>
          </p:cNvSpPr>
          <p:nvPr>
            <p:ph type="sldNum" sz="quarter" idx="12"/>
          </p:nvPr>
        </p:nvSpPr>
        <p:spPr/>
        <p:txBody>
          <a:bodyPr/>
          <a:lstStyle/>
          <a:p>
            <a:fld id="{F3469444-D02B-D446-9CF8-19DEDDE073D1}" type="slidenum">
              <a:rPr lang="en-US" smtClean="0"/>
              <a:pPr/>
              <a:t>6</a:t>
            </a:fld>
            <a:endParaRPr lang="en-US" dirty="0"/>
          </a:p>
        </p:txBody>
      </p:sp>
      <p:sp>
        <p:nvSpPr>
          <p:cNvPr id="8" name="Rectangle 4">
            <a:extLst>
              <a:ext uri="{FF2B5EF4-FFF2-40B4-BE49-F238E27FC236}">
                <a16:creationId xmlns:a16="http://schemas.microsoft.com/office/drawing/2014/main" id="{907B7A39-0F0C-182D-5852-F3729691D295}"/>
              </a:ext>
            </a:extLst>
          </p:cNvPr>
          <p:cNvSpPr>
            <a:spLocks noChangeArrowheads="1"/>
          </p:cNvSpPr>
          <p:nvPr/>
        </p:nvSpPr>
        <p:spPr bwMode="auto">
          <a:xfrm>
            <a:off x="3474720" y="4849294"/>
            <a:ext cx="4055030" cy="1815882"/>
          </a:xfrm>
          <a:prstGeom prst="rect">
            <a:avLst/>
          </a:prstGeom>
          <a:solidFill>
            <a:schemeClr val="tx1"/>
          </a:solidFill>
        </p:spPr>
        <p:txBody>
          <a:bodyPr wrap="square" rtlCol="0">
            <a:spAutoFit/>
          </a:bodyPr>
          <a:lstStyle/>
          <a:p>
            <a:r>
              <a:rPr lang="en-GB" altLang="en-US" sz="1400" dirty="0">
                <a:solidFill>
                  <a:schemeClr val="bg1"/>
                </a:solidFill>
                <a:latin typeface="Consolas" panose="020B0609020204030204" pitchFamily="49" charset="0"/>
                <a:cs typeface="Consolas" panose="020B0609020204030204" pitchFamily="49" charset="0"/>
              </a:rPr>
              <a:t>class </a:t>
            </a:r>
            <a:r>
              <a:rPr lang="en-GB" altLang="en-US" sz="1400" dirty="0" err="1">
                <a:solidFill>
                  <a:schemeClr val="bg1"/>
                </a:solidFill>
                <a:latin typeface="Consolas" panose="020B0609020204030204" pitchFamily="49" charset="0"/>
                <a:cs typeface="Consolas" panose="020B0609020204030204" pitchFamily="49" charset="0"/>
              </a:rPr>
              <a:t>HeavyTank</a:t>
            </a:r>
            <a:r>
              <a:rPr lang="en-GB" altLang="en-US" sz="1400" dirty="0">
                <a:solidFill>
                  <a:schemeClr val="bg1"/>
                </a:solidFill>
                <a:latin typeface="Consolas" panose="020B0609020204030204" pitchFamily="49" charset="0"/>
                <a:cs typeface="Consolas" panose="020B0609020204030204" pitchFamily="49" charset="0"/>
              </a:rPr>
              <a:t>(</a:t>
            </a:r>
            <a:r>
              <a:rPr lang="en-GB" altLang="en-US" sz="1400" dirty="0">
                <a:solidFill>
                  <a:srgbClr val="FFFF00"/>
                </a:solidFill>
                <a:latin typeface="Consolas" panose="020B0609020204030204" pitchFamily="49" charset="0"/>
                <a:cs typeface="Consolas" panose="020B0609020204030204" pitchFamily="49" charset="0"/>
              </a:rPr>
              <a:t>Tank</a:t>
            </a:r>
            <a:r>
              <a:rPr lang="en-GB" altLang="en-US" sz="1400" dirty="0">
                <a:solidFill>
                  <a:schemeClr val="bg1"/>
                </a:solidFill>
                <a:latin typeface="Consolas" panose="020B0609020204030204" pitchFamily="49" charset="0"/>
                <a:cs typeface="Consolas" panose="020B0609020204030204" pitchFamily="49" charset="0"/>
              </a:rPr>
              <a:t>):</a:t>
            </a:r>
          </a:p>
          <a:p>
            <a:r>
              <a:rPr lang="en-GB" altLang="en-US" sz="1400" dirty="0">
                <a:solidFill>
                  <a:schemeClr val="bg1"/>
                </a:solidFill>
                <a:latin typeface="Consolas" panose="020B0609020204030204" pitchFamily="49" charset="0"/>
                <a:cs typeface="Consolas" panose="020B0609020204030204" pitchFamily="49" charset="0"/>
              </a:rPr>
              <a:t>    def </a:t>
            </a:r>
            <a:r>
              <a:rPr lang="en-GB" altLang="en-US" sz="1400" dirty="0" err="1">
                <a:solidFill>
                  <a:srgbClr val="FFFF00"/>
                </a:solidFill>
                <a:latin typeface="Consolas" panose="020B0609020204030204" pitchFamily="49" charset="0"/>
                <a:cs typeface="Consolas" panose="020B0609020204030204" pitchFamily="49" charset="0"/>
              </a:rPr>
              <a:t>fire_weapon</a:t>
            </a:r>
            <a:r>
              <a:rPr lang="en-GB" altLang="en-US" sz="1400" dirty="0">
                <a:solidFill>
                  <a:schemeClr val="bg1"/>
                </a:solidFill>
                <a:latin typeface="Consolas" panose="020B0609020204030204" pitchFamily="49" charset="0"/>
                <a:cs typeface="Consolas" panose="020B0609020204030204" pitchFamily="49" charset="0"/>
              </a:rPr>
              <a:t>(self):</a:t>
            </a:r>
          </a:p>
          <a:p>
            <a:r>
              <a:rPr lang="en-GB" altLang="en-US" sz="1400" dirty="0">
                <a:solidFill>
                  <a:schemeClr val="bg1"/>
                </a:solidFill>
                <a:latin typeface="Consolas" panose="020B0609020204030204" pitchFamily="49" charset="0"/>
                <a:cs typeface="Consolas" panose="020B0609020204030204" pitchFamily="49" charset="0"/>
              </a:rPr>
              <a:t>        print("Firing heavy cannon")</a:t>
            </a:r>
          </a:p>
          <a:p>
            <a:r>
              <a:rPr lang="en-GB" altLang="en-US" sz="1400" dirty="0">
                <a:solidFill>
                  <a:schemeClr val="bg1"/>
                </a:solidFill>
                <a:latin typeface="Consolas" panose="020B0609020204030204" pitchFamily="49" charset="0"/>
                <a:cs typeface="Consolas" panose="020B0609020204030204" pitchFamily="49" charset="0"/>
              </a:rPr>
              <a:t>        return None</a:t>
            </a:r>
          </a:p>
          <a:p>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    def </a:t>
            </a:r>
            <a:r>
              <a:rPr lang="en-GB" altLang="en-US" sz="1400" dirty="0">
                <a:solidFill>
                  <a:srgbClr val="FFFF00"/>
                </a:solidFill>
                <a:latin typeface="Consolas" panose="020B0609020204030204" pitchFamily="49" charset="0"/>
                <a:cs typeface="Consolas" panose="020B0609020204030204" pitchFamily="49" charset="0"/>
              </a:rPr>
              <a:t>defend</a:t>
            </a:r>
            <a:r>
              <a:rPr lang="en-GB" altLang="en-US" sz="1400" dirty="0">
                <a:solidFill>
                  <a:schemeClr val="bg1"/>
                </a:solidFill>
                <a:latin typeface="Consolas" panose="020B0609020204030204" pitchFamily="49" charset="0"/>
                <a:cs typeface="Consolas" panose="020B0609020204030204" pitchFamily="49" charset="0"/>
              </a:rPr>
              <a:t>(self):</a:t>
            </a:r>
          </a:p>
          <a:p>
            <a:r>
              <a:rPr lang="en-GB" altLang="en-US" sz="1400" dirty="0">
                <a:solidFill>
                  <a:schemeClr val="bg1"/>
                </a:solidFill>
                <a:latin typeface="Consolas" panose="020B0609020204030204" pitchFamily="49" charset="0"/>
                <a:cs typeface="Consolas" panose="020B0609020204030204" pitchFamily="49" charset="0"/>
              </a:rPr>
              <a:t>        print(“Activate shield armour")</a:t>
            </a:r>
          </a:p>
          <a:p>
            <a:r>
              <a:rPr lang="en-GB" altLang="en-US" sz="1400" dirty="0">
                <a:solidFill>
                  <a:schemeClr val="bg1"/>
                </a:solidFill>
                <a:latin typeface="Consolas" panose="020B0609020204030204" pitchFamily="49" charset="0"/>
                <a:cs typeface="Consolas" panose="020B0609020204030204" pitchFamily="49" charset="0"/>
              </a:rPr>
              <a:t>        return None</a:t>
            </a:r>
          </a:p>
        </p:txBody>
      </p:sp>
      <p:sp>
        <p:nvSpPr>
          <p:cNvPr id="9" name="Rectangle 4">
            <a:extLst>
              <a:ext uri="{FF2B5EF4-FFF2-40B4-BE49-F238E27FC236}">
                <a16:creationId xmlns:a16="http://schemas.microsoft.com/office/drawing/2014/main" id="{34952127-863C-8D45-3CA2-20F29E891A29}"/>
              </a:ext>
            </a:extLst>
          </p:cNvPr>
          <p:cNvSpPr>
            <a:spLocks noChangeArrowheads="1"/>
          </p:cNvSpPr>
          <p:nvPr/>
        </p:nvSpPr>
        <p:spPr bwMode="auto">
          <a:xfrm>
            <a:off x="7589520" y="4849294"/>
            <a:ext cx="4542563" cy="1815882"/>
          </a:xfrm>
          <a:prstGeom prst="rect">
            <a:avLst/>
          </a:prstGeom>
          <a:solidFill>
            <a:schemeClr val="tx1"/>
          </a:solidFill>
        </p:spPr>
        <p:txBody>
          <a:bodyPr wrap="square" rtlCol="0">
            <a:spAutoFit/>
          </a:bodyPr>
          <a:lstStyle/>
          <a:p>
            <a:r>
              <a:rPr lang="en-GB" altLang="en-US" sz="1400" dirty="0">
                <a:solidFill>
                  <a:schemeClr val="bg1"/>
                </a:solidFill>
                <a:latin typeface="Consolas" panose="020B0609020204030204" pitchFamily="49" charset="0"/>
                <a:cs typeface="Consolas" panose="020B0609020204030204" pitchFamily="49" charset="0"/>
              </a:rPr>
              <a:t>class </a:t>
            </a:r>
            <a:r>
              <a:rPr lang="en-GB" altLang="en-US" sz="1400" dirty="0" err="1">
                <a:solidFill>
                  <a:schemeClr val="bg1"/>
                </a:solidFill>
                <a:latin typeface="Consolas" panose="020B0609020204030204" pitchFamily="49" charset="0"/>
                <a:cs typeface="Consolas" panose="020B0609020204030204" pitchFamily="49" charset="0"/>
              </a:rPr>
              <a:t>LightTank</a:t>
            </a:r>
            <a:r>
              <a:rPr lang="en-GB" altLang="en-US" sz="1400" dirty="0">
                <a:solidFill>
                  <a:schemeClr val="bg1"/>
                </a:solidFill>
                <a:latin typeface="Consolas" panose="020B0609020204030204" pitchFamily="49" charset="0"/>
                <a:cs typeface="Consolas" panose="020B0609020204030204" pitchFamily="49" charset="0"/>
              </a:rPr>
              <a:t>(</a:t>
            </a:r>
            <a:r>
              <a:rPr lang="en-GB" altLang="en-US" sz="1400" dirty="0">
                <a:solidFill>
                  <a:srgbClr val="FFFF00"/>
                </a:solidFill>
                <a:latin typeface="Consolas" panose="020B0609020204030204" pitchFamily="49" charset="0"/>
                <a:cs typeface="Consolas" panose="020B0609020204030204" pitchFamily="49" charset="0"/>
              </a:rPr>
              <a:t>Tank</a:t>
            </a:r>
            <a:r>
              <a:rPr lang="en-GB" altLang="en-US" sz="1400" dirty="0">
                <a:solidFill>
                  <a:schemeClr val="bg1"/>
                </a:solidFill>
                <a:latin typeface="Consolas" panose="020B0609020204030204" pitchFamily="49" charset="0"/>
                <a:cs typeface="Consolas" panose="020B0609020204030204" pitchFamily="49" charset="0"/>
              </a:rPr>
              <a:t>):</a:t>
            </a:r>
          </a:p>
          <a:p>
            <a:r>
              <a:rPr lang="en-GB" altLang="en-US" sz="1400" dirty="0">
                <a:solidFill>
                  <a:schemeClr val="bg1"/>
                </a:solidFill>
                <a:latin typeface="Consolas" panose="020B0609020204030204" pitchFamily="49" charset="0"/>
                <a:cs typeface="Consolas" panose="020B0609020204030204" pitchFamily="49" charset="0"/>
              </a:rPr>
              <a:t>    def </a:t>
            </a:r>
            <a:r>
              <a:rPr lang="en-GB" altLang="en-US" sz="1400" dirty="0" err="1">
                <a:solidFill>
                  <a:srgbClr val="FFFF00"/>
                </a:solidFill>
                <a:latin typeface="Consolas" panose="020B0609020204030204" pitchFamily="49" charset="0"/>
                <a:cs typeface="Consolas" panose="020B0609020204030204" pitchFamily="49" charset="0"/>
              </a:rPr>
              <a:t>fire_weapon</a:t>
            </a:r>
            <a:r>
              <a:rPr lang="en-GB" altLang="en-US" sz="1400" dirty="0">
                <a:solidFill>
                  <a:schemeClr val="bg1"/>
                </a:solidFill>
                <a:latin typeface="Consolas" panose="020B0609020204030204" pitchFamily="49" charset="0"/>
                <a:cs typeface="Consolas" panose="020B0609020204030204" pitchFamily="49" charset="0"/>
              </a:rPr>
              <a:t>(self):</a:t>
            </a:r>
          </a:p>
          <a:p>
            <a:r>
              <a:rPr lang="en-GB" altLang="en-US" sz="1400" dirty="0">
                <a:solidFill>
                  <a:schemeClr val="bg1"/>
                </a:solidFill>
                <a:latin typeface="Consolas" panose="020B0609020204030204" pitchFamily="49" charset="0"/>
                <a:cs typeface="Consolas" panose="020B0609020204030204" pitchFamily="49" charset="0"/>
              </a:rPr>
              <a:t>        print("Firing rapid machine gun")</a:t>
            </a:r>
          </a:p>
          <a:p>
            <a:r>
              <a:rPr lang="en-GB" altLang="en-US" sz="1400" dirty="0">
                <a:solidFill>
                  <a:schemeClr val="bg1"/>
                </a:solidFill>
                <a:latin typeface="Consolas" panose="020B0609020204030204" pitchFamily="49" charset="0"/>
                <a:cs typeface="Consolas" panose="020B0609020204030204" pitchFamily="49" charset="0"/>
              </a:rPr>
              <a:t>        return None</a:t>
            </a:r>
          </a:p>
          <a:p>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    def </a:t>
            </a:r>
            <a:r>
              <a:rPr lang="en-GB" altLang="en-US" sz="1400" dirty="0">
                <a:solidFill>
                  <a:srgbClr val="FFFF00"/>
                </a:solidFill>
                <a:latin typeface="Consolas" panose="020B0609020204030204" pitchFamily="49" charset="0"/>
                <a:cs typeface="Consolas" panose="020B0609020204030204" pitchFamily="49" charset="0"/>
              </a:rPr>
              <a:t>defend</a:t>
            </a:r>
            <a:r>
              <a:rPr lang="en-GB" altLang="en-US" sz="1400" dirty="0">
                <a:solidFill>
                  <a:schemeClr val="bg1"/>
                </a:solidFill>
                <a:latin typeface="Consolas" panose="020B0609020204030204" pitchFamily="49" charset="0"/>
                <a:cs typeface="Consolas" panose="020B0609020204030204" pitchFamily="49" charset="0"/>
              </a:rPr>
              <a:t>(self):</a:t>
            </a:r>
          </a:p>
          <a:p>
            <a:r>
              <a:rPr lang="en-GB" altLang="en-US" sz="1400" dirty="0">
                <a:solidFill>
                  <a:schemeClr val="bg1"/>
                </a:solidFill>
                <a:latin typeface="Consolas" panose="020B0609020204030204" pitchFamily="49" charset="0"/>
                <a:cs typeface="Consolas" panose="020B0609020204030204" pitchFamily="49" charset="0"/>
              </a:rPr>
              <a:t>        print(“Using speed to dodge attack")</a:t>
            </a:r>
          </a:p>
          <a:p>
            <a:r>
              <a:rPr lang="en-GB" altLang="en-US" sz="1400" dirty="0">
                <a:solidFill>
                  <a:schemeClr val="bg1"/>
                </a:solidFill>
                <a:latin typeface="Consolas" panose="020B0609020204030204" pitchFamily="49" charset="0"/>
                <a:cs typeface="Consolas" panose="020B0609020204030204" pitchFamily="49" charset="0"/>
              </a:rPr>
              <a:t>        return None</a:t>
            </a:r>
          </a:p>
        </p:txBody>
      </p:sp>
      <p:sp>
        <p:nvSpPr>
          <p:cNvPr id="10" name="Rectangle 4" descr="Python Code - defining a Class of Tank">
            <a:extLst>
              <a:ext uri="{FF2B5EF4-FFF2-40B4-BE49-F238E27FC236}">
                <a16:creationId xmlns:a16="http://schemas.microsoft.com/office/drawing/2014/main" id="{CE9091C1-684C-FFBF-717F-45D253220CDA}"/>
              </a:ext>
            </a:extLst>
          </p:cNvPr>
          <p:cNvSpPr>
            <a:spLocks noChangeArrowheads="1"/>
          </p:cNvSpPr>
          <p:nvPr/>
        </p:nvSpPr>
        <p:spPr bwMode="auto">
          <a:xfrm>
            <a:off x="5981912" y="1085902"/>
            <a:ext cx="3787298" cy="3293209"/>
          </a:xfrm>
          <a:prstGeom prst="rect">
            <a:avLst/>
          </a:prstGeom>
          <a:solidFill>
            <a:schemeClr val="tx1"/>
          </a:solidFill>
        </p:spPr>
        <p:txBody>
          <a:bodyPr wrap="square" rtlCol="0">
            <a:spAutoFit/>
          </a:bodyPr>
          <a:lstStyle/>
          <a:p>
            <a:r>
              <a:rPr lang="en-GB" altLang="en-US" sz="1300" dirty="0">
                <a:solidFill>
                  <a:schemeClr val="bg1"/>
                </a:solidFill>
                <a:latin typeface="Consolas" panose="020B0609020204030204" pitchFamily="49" charset="0"/>
                <a:cs typeface="Consolas" panose="020B0609020204030204" pitchFamily="49" charset="0"/>
              </a:rPr>
              <a:t>class Tank(</a:t>
            </a:r>
            <a:r>
              <a:rPr lang="en-GB" altLang="en-US" sz="1300" b="1" dirty="0">
                <a:solidFill>
                  <a:schemeClr val="accent1"/>
                </a:solidFill>
                <a:latin typeface="Consolas" panose="020B0609020204030204" pitchFamily="49" charset="0"/>
                <a:cs typeface="Consolas" panose="020B0609020204030204" pitchFamily="49" charset="0"/>
              </a:rPr>
              <a:t>ABC</a:t>
            </a:r>
            <a:r>
              <a:rPr lang="en-GB" altLang="en-US" sz="1300" dirty="0">
                <a:solidFill>
                  <a:schemeClr val="bg1"/>
                </a:solidFill>
                <a:latin typeface="Consolas" panose="020B0609020204030204" pitchFamily="49" charset="0"/>
                <a:cs typeface="Consolas" panose="020B0609020204030204" pitchFamily="49" charset="0"/>
              </a:rPr>
              <a:t>):</a:t>
            </a:r>
          </a:p>
          <a:p>
            <a:r>
              <a:rPr lang="en-GB" altLang="en-US" sz="1300" dirty="0">
                <a:solidFill>
                  <a:schemeClr val="bg1"/>
                </a:solidFill>
                <a:latin typeface="Consolas" panose="020B0609020204030204" pitchFamily="49" charset="0"/>
                <a:cs typeface="Consolas" panose="020B0609020204030204" pitchFamily="49" charset="0"/>
              </a:rPr>
              <a:t>    def __</a:t>
            </a:r>
            <a:r>
              <a:rPr lang="en-GB" altLang="en-US" sz="1300" dirty="0" err="1">
                <a:solidFill>
                  <a:schemeClr val="bg1"/>
                </a:solidFill>
                <a:latin typeface="Consolas" panose="020B0609020204030204" pitchFamily="49" charset="0"/>
                <a:cs typeface="Consolas" panose="020B0609020204030204" pitchFamily="49" charset="0"/>
              </a:rPr>
              <a:t>init</a:t>
            </a:r>
            <a:r>
              <a:rPr lang="en-GB" altLang="en-US" sz="1300" dirty="0">
                <a:solidFill>
                  <a:schemeClr val="bg1"/>
                </a:solidFill>
                <a:latin typeface="Consolas" panose="020B0609020204030204" pitchFamily="49" charset="0"/>
                <a:cs typeface="Consolas" panose="020B0609020204030204" pitchFamily="49" charset="0"/>
              </a:rPr>
              <a:t>__(self, health, speed):</a:t>
            </a:r>
          </a:p>
          <a:p>
            <a:r>
              <a:rPr lang="en-GB" altLang="en-US" sz="1300" dirty="0">
                <a:solidFill>
                  <a:schemeClr val="bg1"/>
                </a:solidFill>
                <a:latin typeface="Consolas" panose="020B0609020204030204" pitchFamily="49" charset="0"/>
                <a:cs typeface="Consolas" panose="020B0609020204030204" pitchFamily="49" charset="0"/>
              </a:rPr>
              <a:t>        </a:t>
            </a:r>
            <a:r>
              <a:rPr lang="en-GB" altLang="en-US" sz="1300" dirty="0" err="1">
                <a:solidFill>
                  <a:schemeClr val="bg1"/>
                </a:solidFill>
                <a:latin typeface="Consolas" panose="020B0609020204030204" pitchFamily="49" charset="0"/>
                <a:cs typeface="Consolas" panose="020B0609020204030204" pitchFamily="49" charset="0"/>
              </a:rPr>
              <a:t>self._speed</a:t>
            </a:r>
            <a:r>
              <a:rPr lang="en-GB" altLang="en-US" sz="1300" dirty="0">
                <a:solidFill>
                  <a:schemeClr val="bg1"/>
                </a:solidFill>
                <a:latin typeface="Consolas" panose="020B0609020204030204" pitchFamily="49" charset="0"/>
                <a:cs typeface="Consolas" panose="020B0609020204030204" pitchFamily="49" charset="0"/>
              </a:rPr>
              <a:t> = speed</a:t>
            </a:r>
          </a:p>
          <a:p>
            <a:r>
              <a:rPr lang="en-GB" altLang="en-US" sz="1300" dirty="0">
                <a:solidFill>
                  <a:schemeClr val="bg1"/>
                </a:solidFill>
                <a:latin typeface="Consolas" panose="020B0609020204030204" pitchFamily="49" charset="0"/>
                <a:cs typeface="Consolas" panose="020B0609020204030204" pitchFamily="49" charset="0"/>
              </a:rPr>
              <a:t>        </a:t>
            </a:r>
            <a:r>
              <a:rPr lang="en-GB" altLang="en-US" sz="1300" dirty="0" err="1">
                <a:solidFill>
                  <a:schemeClr val="bg1"/>
                </a:solidFill>
                <a:latin typeface="Consolas" panose="020B0609020204030204" pitchFamily="49" charset="0"/>
                <a:cs typeface="Consolas" panose="020B0609020204030204" pitchFamily="49" charset="0"/>
              </a:rPr>
              <a:t>self._health</a:t>
            </a:r>
            <a:r>
              <a:rPr lang="en-GB" altLang="en-US" sz="1300" dirty="0">
                <a:solidFill>
                  <a:schemeClr val="bg1"/>
                </a:solidFill>
                <a:latin typeface="Consolas" panose="020B0609020204030204" pitchFamily="49" charset="0"/>
                <a:cs typeface="Consolas" panose="020B0609020204030204" pitchFamily="49" charset="0"/>
              </a:rPr>
              <a:t> = health</a:t>
            </a:r>
          </a:p>
          <a:p>
            <a:endParaRPr lang="en-GB" altLang="en-US" sz="1300" dirty="0">
              <a:solidFill>
                <a:schemeClr val="bg1"/>
              </a:solidFill>
              <a:latin typeface="Consolas" panose="020B0609020204030204" pitchFamily="49" charset="0"/>
              <a:cs typeface="Consolas" panose="020B0609020204030204" pitchFamily="49" charset="0"/>
            </a:endParaRPr>
          </a:p>
          <a:p>
            <a:r>
              <a:rPr lang="en-GB" altLang="en-US" sz="1300" dirty="0">
                <a:solidFill>
                  <a:schemeClr val="bg1"/>
                </a:solidFill>
                <a:latin typeface="Consolas" panose="020B0609020204030204" pitchFamily="49" charset="0"/>
                <a:cs typeface="Consolas" panose="020B0609020204030204" pitchFamily="49" charset="0"/>
              </a:rPr>
              <a:t>    def accel(self, increase):</a:t>
            </a:r>
          </a:p>
          <a:p>
            <a:r>
              <a:rPr lang="en-GB" altLang="en-US" sz="1300" dirty="0">
                <a:solidFill>
                  <a:schemeClr val="bg1"/>
                </a:solidFill>
                <a:latin typeface="Consolas" panose="020B0609020204030204" pitchFamily="49" charset="0"/>
                <a:cs typeface="Consolas" panose="020B0609020204030204" pitchFamily="49" charset="0"/>
              </a:rPr>
              <a:t>        </a:t>
            </a:r>
            <a:r>
              <a:rPr lang="en-GB" altLang="en-US" sz="1300" dirty="0" err="1">
                <a:solidFill>
                  <a:schemeClr val="bg1"/>
                </a:solidFill>
                <a:latin typeface="Consolas" panose="020B0609020204030204" pitchFamily="49" charset="0"/>
                <a:cs typeface="Consolas" panose="020B0609020204030204" pitchFamily="49" charset="0"/>
              </a:rPr>
              <a:t>self._speed</a:t>
            </a:r>
            <a:r>
              <a:rPr lang="en-GB" altLang="en-US" sz="1300" dirty="0">
                <a:solidFill>
                  <a:schemeClr val="bg1"/>
                </a:solidFill>
                <a:latin typeface="Consolas" panose="020B0609020204030204" pitchFamily="49" charset="0"/>
                <a:cs typeface="Consolas" panose="020B0609020204030204" pitchFamily="49" charset="0"/>
              </a:rPr>
              <a:t> += increase</a:t>
            </a:r>
          </a:p>
          <a:p>
            <a:r>
              <a:rPr lang="en-GB" altLang="en-US" sz="1300" dirty="0">
                <a:solidFill>
                  <a:schemeClr val="bg1"/>
                </a:solidFill>
                <a:latin typeface="Consolas" panose="020B0609020204030204" pitchFamily="49" charset="0"/>
                <a:cs typeface="Consolas" panose="020B0609020204030204" pitchFamily="49" charset="0"/>
              </a:rPr>
              <a:t>        return None</a:t>
            </a:r>
          </a:p>
          <a:p>
            <a:endParaRPr lang="en-GB" altLang="en-US" sz="1300" dirty="0">
              <a:solidFill>
                <a:schemeClr val="bg1"/>
              </a:solidFill>
              <a:latin typeface="Consolas" panose="020B0609020204030204" pitchFamily="49" charset="0"/>
              <a:cs typeface="Consolas" panose="020B0609020204030204" pitchFamily="49" charset="0"/>
            </a:endParaRPr>
          </a:p>
          <a:p>
            <a:r>
              <a:rPr lang="en-GB" altLang="en-US" sz="1300" b="1" dirty="0">
                <a:solidFill>
                  <a:schemeClr val="accent1"/>
                </a:solidFill>
                <a:latin typeface="Consolas" panose="020B0609020204030204" pitchFamily="49" charset="0"/>
                <a:cs typeface="Consolas" panose="020B0609020204030204" pitchFamily="49" charset="0"/>
              </a:rPr>
              <a:t>    @abstractmethod</a:t>
            </a:r>
          </a:p>
          <a:p>
            <a:r>
              <a:rPr lang="en-GB" altLang="en-US" sz="1300" dirty="0">
                <a:solidFill>
                  <a:schemeClr val="bg1"/>
                </a:solidFill>
                <a:latin typeface="Consolas" panose="020B0609020204030204" pitchFamily="49" charset="0"/>
                <a:cs typeface="Consolas" panose="020B0609020204030204" pitchFamily="49" charset="0"/>
              </a:rPr>
              <a:t>    def </a:t>
            </a:r>
            <a:r>
              <a:rPr lang="en-GB" altLang="en-US" sz="1300" dirty="0" err="1">
                <a:solidFill>
                  <a:srgbClr val="FFFF00"/>
                </a:solidFill>
                <a:latin typeface="Consolas" panose="020B0609020204030204" pitchFamily="49" charset="0"/>
                <a:cs typeface="Consolas" panose="020B0609020204030204" pitchFamily="49" charset="0"/>
              </a:rPr>
              <a:t>fire_weapon</a:t>
            </a:r>
            <a:r>
              <a:rPr lang="en-GB" altLang="en-US" sz="1300" dirty="0">
                <a:solidFill>
                  <a:schemeClr val="bg1"/>
                </a:solidFill>
                <a:latin typeface="Consolas" panose="020B0609020204030204" pitchFamily="49" charset="0"/>
                <a:cs typeface="Consolas" panose="020B0609020204030204" pitchFamily="49" charset="0"/>
              </a:rPr>
              <a:t>(self):</a:t>
            </a:r>
          </a:p>
          <a:p>
            <a:r>
              <a:rPr lang="en-GB" altLang="en-US" sz="1300" dirty="0">
                <a:solidFill>
                  <a:schemeClr val="bg1"/>
                </a:solidFill>
                <a:latin typeface="Consolas" panose="020B0609020204030204" pitchFamily="49" charset="0"/>
                <a:cs typeface="Consolas" panose="020B0609020204030204" pitchFamily="49" charset="0"/>
              </a:rPr>
              <a:t>        pass</a:t>
            </a:r>
          </a:p>
          <a:p>
            <a:endParaRPr lang="en-GB" altLang="en-US" sz="1300" dirty="0">
              <a:solidFill>
                <a:schemeClr val="bg1"/>
              </a:solidFill>
              <a:latin typeface="Consolas" panose="020B0609020204030204" pitchFamily="49" charset="0"/>
              <a:cs typeface="Consolas" panose="020B0609020204030204" pitchFamily="49" charset="0"/>
            </a:endParaRPr>
          </a:p>
          <a:p>
            <a:r>
              <a:rPr lang="en-GB" altLang="en-US" sz="1300" b="1" dirty="0">
                <a:solidFill>
                  <a:schemeClr val="accent1"/>
                </a:solidFill>
                <a:latin typeface="Consolas" panose="020B0609020204030204" pitchFamily="49" charset="0"/>
                <a:cs typeface="Consolas" panose="020B0609020204030204" pitchFamily="49" charset="0"/>
              </a:rPr>
              <a:t>    @abstractmethod</a:t>
            </a:r>
          </a:p>
          <a:p>
            <a:r>
              <a:rPr lang="en-GB" altLang="en-US" sz="1300" dirty="0">
                <a:solidFill>
                  <a:schemeClr val="bg1"/>
                </a:solidFill>
                <a:latin typeface="Consolas" panose="020B0609020204030204" pitchFamily="49" charset="0"/>
                <a:cs typeface="Consolas" panose="020B0609020204030204" pitchFamily="49" charset="0"/>
              </a:rPr>
              <a:t>    def </a:t>
            </a:r>
            <a:r>
              <a:rPr lang="en-GB" altLang="en-US" sz="1300" dirty="0">
                <a:solidFill>
                  <a:srgbClr val="FFFF00"/>
                </a:solidFill>
                <a:latin typeface="Consolas" panose="020B0609020204030204" pitchFamily="49" charset="0"/>
                <a:cs typeface="Consolas" panose="020B0609020204030204" pitchFamily="49" charset="0"/>
              </a:rPr>
              <a:t>defend</a:t>
            </a:r>
            <a:r>
              <a:rPr lang="en-GB" altLang="en-US" sz="1300" dirty="0">
                <a:solidFill>
                  <a:schemeClr val="bg1"/>
                </a:solidFill>
                <a:latin typeface="Consolas" panose="020B0609020204030204" pitchFamily="49" charset="0"/>
                <a:cs typeface="Consolas" panose="020B0609020204030204" pitchFamily="49" charset="0"/>
              </a:rPr>
              <a:t>(self):</a:t>
            </a:r>
          </a:p>
          <a:p>
            <a:r>
              <a:rPr lang="en-GB" altLang="en-US" sz="1300" dirty="0">
                <a:solidFill>
                  <a:schemeClr val="bg1"/>
                </a:solidFill>
                <a:latin typeface="Consolas" panose="020B0609020204030204" pitchFamily="49" charset="0"/>
                <a:cs typeface="Consolas" panose="020B0609020204030204" pitchFamily="49" charset="0"/>
              </a:rPr>
              <a:t>        pass</a:t>
            </a:r>
          </a:p>
        </p:txBody>
      </p:sp>
      <p:cxnSp>
        <p:nvCxnSpPr>
          <p:cNvPr id="14" name="Straight Connector 13">
            <a:extLst>
              <a:ext uri="{FF2B5EF4-FFF2-40B4-BE49-F238E27FC236}">
                <a16:creationId xmlns:a16="http://schemas.microsoft.com/office/drawing/2014/main" id="{1F8E92CE-CA67-5976-81CB-ED458E52AFCA}"/>
              </a:ext>
            </a:extLst>
          </p:cNvPr>
          <p:cNvCxnSpPr>
            <a:cxnSpLocks/>
            <a:stCxn id="10" idx="2"/>
            <a:endCxn id="9" idx="0"/>
          </p:cNvCxnSpPr>
          <p:nvPr/>
        </p:nvCxnSpPr>
        <p:spPr>
          <a:xfrm>
            <a:off x="7875561" y="4379111"/>
            <a:ext cx="1985241" cy="470183"/>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B23FCD3-2E2E-9534-4F73-C550708C6312}"/>
              </a:ext>
            </a:extLst>
          </p:cNvPr>
          <p:cNvCxnSpPr>
            <a:cxnSpLocks/>
            <a:stCxn id="8" idx="0"/>
            <a:endCxn id="10" idx="2"/>
          </p:cNvCxnSpPr>
          <p:nvPr/>
        </p:nvCxnSpPr>
        <p:spPr>
          <a:xfrm flipV="1">
            <a:off x="5502235" y="4379111"/>
            <a:ext cx="2373326" cy="470183"/>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pic>
        <p:nvPicPr>
          <p:cNvPr id="38" name="Picture 37" descr="A blue tank with a black background&#10;&#10;AI-generated content may be incorrect.">
            <a:extLst>
              <a:ext uri="{FF2B5EF4-FFF2-40B4-BE49-F238E27FC236}">
                <a16:creationId xmlns:a16="http://schemas.microsoft.com/office/drawing/2014/main" id="{530B6A0D-E809-989E-C108-AA83BEC776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4854" y="4459710"/>
            <a:ext cx="627682" cy="360764"/>
          </a:xfrm>
          <a:prstGeom prst="rect">
            <a:avLst/>
          </a:prstGeom>
        </p:spPr>
      </p:pic>
      <p:pic>
        <p:nvPicPr>
          <p:cNvPr id="16" name="Picture 15" descr="A blue tank with wheels&#10;&#10;AI-generated content may be incorrect.">
            <a:extLst>
              <a:ext uri="{FF2B5EF4-FFF2-40B4-BE49-F238E27FC236}">
                <a16:creationId xmlns:a16="http://schemas.microsoft.com/office/drawing/2014/main" id="{3FE2D07D-FA61-C0A6-D8AF-9C6F008C41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2229" y="4417590"/>
            <a:ext cx="668768" cy="386190"/>
          </a:xfrm>
          <a:prstGeom prst="rect">
            <a:avLst/>
          </a:prstGeom>
        </p:spPr>
      </p:pic>
      <p:pic>
        <p:nvPicPr>
          <p:cNvPr id="18" name="Picture 17" descr="A blue tank with white dots and a black background&#10;&#10;AI-generated content may be incorrect.">
            <a:extLst>
              <a:ext uri="{FF2B5EF4-FFF2-40B4-BE49-F238E27FC236}">
                <a16:creationId xmlns:a16="http://schemas.microsoft.com/office/drawing/2014/main" id="{EADA1A4D-E6DD-E2B8-717B-F36FF7DD2A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6490" y="646368"/>
            <a:ext cx="726079" cy="367047"/>
          </a:xfrm>
          <a:prstGeom prst="rect">
            <a:avLst/>
          </a:prstGeom>
        </p:spPr>
      </p:pic>
    </p:spTree>
    <p:extLst>
      <p:ext uri="{BB962C8B-B14F-4D97-AF65-F5344CB8AC3E}">
        <p14:creationId xmlns:p14="http://schemas.microsoft.com/office/powerpoint/2010/main" val="3453760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74DEB-9E7E-9EEB-ED37-A07E8A22A3AA}"/>
            </a:ext>
          </a:extLst>
        </p:cNvPr>
        <p:cNvGrpSpPr/>
        <p:nvPr/>
      </p:nvGrpSpPr>
      <p:grpSpPr>
        <a:xfrm>
          <a:off x="0" y="0"/>
          <a:ext cx="0" cy="0"/>
          <a:chOff x="0" y="0"/>
          <a:chExt cx="0" cy="0"/>
        </a:xfrm>
      </p:grpSpPr>
      <p:pic>
        <p:nvPicPr>
          <p:cNvPr id="6" name="Picture 5" descr="A blue circle with white columns and black text&#10;&#10;AI-generated content may be incorrect.">
            <a:extLst>
              <a:ext uri="{FF2B5EF4-FFF2-40B4-BE49-F238E27FC236}">
                <a16:creationId xmlns:a16="http://schemas.microsoft.com/office/drawing/2014/main" id="{54C3F95B-6581-1798-294F-A059157E53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7366" y="284900"/>
            <a:ext cx="1434430" cy="1257187"/>
          </a:xfrm>
          <a:prstGeom prst="rect">
            <a:avLst/>
          </a:prstGeom>
        </p:spPr>
      </p:pic>
      <p:sp>
        <p:nvSpPr>
          <p:cNvPr id="2" name="Title 1">
            <a:extLst>
              <a:ext uri="{FF2B5EF4-FFF2-40B4-BE49-F238E27FC236}">
                <a16:creationId xmlns:a16="http://schemas.microsoft.com/office/drawing/2014/main" id="{316D3363-31DD-F22A-E78C-24291362C2B6}"/>
              </a:ext>
            </a:extLst>
          </p:cNvPr>
          <p:cNvSpPr>
            <a:spLocks noGrp="1"/>
          </p:cNvSpPr>
          <p:nvPr>
            <p:ph type="ctrTitle"/>
          </p:nvPr>
        </p:nvSpPr>
        <p:spPr/>
        <p:txBody>
          <a:bodyPr/>
          <a:lstStyle/>
          <a:p>
            <a:r>
              <a:rPr lang="en-GB" dirty="0"/>
              <a:t>Four Pillars of OO - APIE</a:t>
            </a:r>
          </a:p>
        </p:txBody>
      </p:sp>
      <p:sp>
        <p:nvSpPr>
          <p:cNvPr id="3" name="Text Placeholder 2">
            <a:extLst>
              <a:ext uri="{FF2B5EF4-FFF2-40B4-BE49-F238E27FC236}">
                <a16:creationId xmlns:a16="http://schemas.microsoft.com/office/drawing/2014/main" id="{3B7B9A5D-70ED-9825-A076-45AC2A7D69F0}"/>
              </a:ext>
            </a:extLst>
          </p:cNvPr>
          <p:cNvSpPr>
            <a:spLocks noGrp="1"/>
          </p:cNvSpPr>
          <p:nvPr>
            <p:ph type="body" sz="quarter" idx="14"/>
          </p:nvPr>
        </p:nvSpPr>
        <p:spPr/>
        <p:txBody>
          <a:bodyPr/>
          <a:lstStyle/>
          <a:p>
            <a:r>
              <a:rPr lang="en-GB" b="1" dirty="0"/>
              <a:t>Polymorphism – many forms</a:t>
            </a:r>
            <a:endParaRPr lang="en-GB" dirty="0"/>
          </a:p>
          <a:p>
            <a:pPr marL="285750" indent="-285750">
              <a:buFont typeface="Arial" panose="020B0604020202020204" pitchFamily="34" charset="0"/>
              <a:buChar char="•"/>
            </a:pPr>
            <a:r>
              <a:rPr lang="en-GB" dirty="0"/>
              <a:t>Single method name can operate on different objects or classes</a:t>
            </a:r>
          </a:p>
          <a:p>
            <a:pPr marL="285750" indent="-285750">
              <a:buFont typeface="Arial" panose="020B0604020202020204" pitchFamily="34" charset="0"/>
              <a:buChar char="•"/>
            </a:pPr>
            <a:r>
              <a:rPr lang="en-GB" dirty="0"/>
              <a:t>Enables flexibility and reusability</a:t>
            </a:r>
          </a:p>
          <a:p>
            <a:r>
              <a:rPr lang="en-GB" b="1" dirty="0"/>
              <a:t>Examples:</a:t>
            </a:r>
          </a:p>
          <a:p>
            <a:pPr marL="285750" indent="-285750">
              <a:buFont typeface="Arial" panose="020B0604020202020204" pitchFamily="34" charset="0"/>
              <a:buChar char="•"/>
            </a:pPr>
            <a:r>
              <a:rPr lang="en-GB" dirty="0"/>
              <a:t>Built in </a:t>
            </a:r>
            <a:r>
              <a:rPr lang="en-GB" dirty="0" err="1"/>
              <a:t>len</a:t>
            </a:r>
            <a:r>
              <a:rPr lang="en-GB" dirty="0"/>
              <a:t>() function on:</a:t>
            </a:r>
          </a:p>
          <a:p>
            <a:pPr marL="971550" lvl="1" indent="-285750"/>
            <a:r>
              <a:rPr lang="en-GB" dirty="0"/>
              <a:t>Str – returns number of characters</a:t>
            </a:r>
          </a:p>
          <a:p>
            <a:pPr marL="971550" lvl="1" indent="-285750"/>
            <a:r>
              <a:rPr lang="en-GB" dirty="0"/>
              <a:t>Tuple/Lists – returns number of elements</a:t>
            </a:r>
          </a:p>
          <a:p>
            <a:pPr marL="285750" indent="-285750">
              <a:buFont typeface="Arial" panose="020B0604020202020204" pitchFamily="34" charset="0"/>
              <a:buChar char="•"/>
            </a:pPr>
            <a:r>
              <a:rPr lang="en-GB" dirty="0"/>
              <a:t>Classes with same method:</a:t>
            </a:r>
          </a:p>
          <a:p>
            <a:pPr marL="971550" lvl="1" indent="-285750"/>
            <a:r>
              <a:rPr lang="en-GB" dirty="0"/>
              <a:t>Tank, Jeep  and Helicopter all have </a:t>
            </a:r>
            <a:r>
              <a:rPr lang="en-GB" dirty="0" err="1"/>
              <a:t>fire_weapon</a:t>
            </a:r>
            <a:r>
              <a:rPr lang="en-GB" dirty="0"/>
              <a:t>()</a:t>
            </a:r>
          </a:p>
          <a:p>
            <a:pPr marL="971550" lvl="1" indent="-285750"/>
            <a:r>
              <a:rPr lang="en-GB" dirty="0"/>
              <a:t>Each implementation behaves differently (e.g., firing rate and damage)</a:t>
            </a:r>
          </a:p>
          <a:p>
            <a:endParaRPr lang="en-GB" b="1" dirty="0"/>
          </a:p>
          <a:p>
            <a:endParaRPr lang="en-GB" b="1" dirty="0"/>
          </a:p>
          <a:p>
            <a:endParaRPr lang="en-GB" b="1" dirty="0"/>
          </a:p>
        </p:txBody>
      </p:sp>
      <p:sp>
        <p:nvSpPr>
          <p:cNvPr id="4" name="Text Placeholder 3">
            <a:extLst>
              <a:ext uri="{FF2B5EF4-FFF2-40B4-BE49-F238E27FC236}">
                <a16:creationId xmlns:a16="http://schemas.microsoft.com/office/drawing/2014/main" id="{088CF02B-430F-2AEE-8382-759BA37280ED}"/>
              </a:ext>
            </a:extLst>
          </p:cNvPr>
          <p:cNvSpPr>
            <a:spLocks noGrp="1"/>
          </p:cNvSpPr>
          <p:nvPr>
            <p:ph type="body" sz="quarter" idx="15"/>
          </p:nvPr>
        </p:nvSpPr>
        <p:spPr/>
        <p:txBody>
          <a:bodyPr/>
          <a:lstStyle/>
          <a:p>
            <a:endParaRPr lang="en-GB"/>
          </a:p>
        </p:txBody>
      </p:sp>
      <p:sp>
        <p:nvSpPr>
          <p:cNvPr id="5" name="Slide Number Placeholder 4">
            <a:extLst>
              <a:ext uri="{FF2B5EF4-FFF2-40B4-BE49-F238E27FC236}">
                <a16:creationId xmlns:a16="http://schemas.microsoft.com/office/drawing/2014/main" id="{1E0D51CF-AA8B-1C1F-196B-01782D886C04}"/>
              </a:ext>
            </a:extLst>
          </p:cNvPr>
          <p:cNvSpPr>
            <a:spLocks noGrp="1"/>
          </p:cNvSpPr>
          <p:nvPr>
            <p:ph type="sldNum" sz="quarter" idx="12"/>
          </p:nvPr>
        </p:nvSpPr>
        <p:spPr/>
        <p:txBody>
          <a:bodyPr/>
          <a:lstStyle/>
          <a:p>
            <a:fld id="{F3469444-D02B-D446-9CF8-19DEDDE073D1}" type="slidenum">
              <a:rPr lang="en-US" smtClean="0"/>
              <a:pPr/>
              <a:t>7</a:t>
            </a:fld>
            <a:endParaRPr lang="en-US" dirty="0"/>
          </a:p>
        </p:txBody>
      </p:sp>
      <p:sp>
        <p:nvSpPr>
          <p:cNvPr id="8" name="Rectangle 4">
            <a:extLst>
              <a:ext uri="{FF2B5EF4-FFF2-40B4-BE49-F238E27FC236}">
                <a16:creationId xmlns:a16="http://schemas.microsoft.com/office/drawing/2014/main" id="{936D4A1D-A804-E388-D9EC-50B84DF37E89}"/>
              </a:ext>
            </a:extLst>
          </p:cNvPr>
          <p:cNvSpPr>
            <a:spLocks noChangeArrowheads="1"/>
          </p:cNvSpPr>
          <p:nvPr/>
        </p:nvSpPr>
        <p:spPr bwMode="auto">
          <a:xfrm>
            <a:off x="6837680" y="2372176"/>
            <a:ext cx="5026363" cy="1077218"/>
          </a:xfrm>
          <a:prstGeom prst="rect">
            <a:avLst/>
          </a:prstGeom>
          <a:solidFill>
            <a:schemeClr val="tx1"/>
          </a:solidFill>
        </p:spPr>
        <p:txBody>
          <a:bodyPr wrap="square" rtlCol="0">
            <a:spAutoFit/>
          </a:bodyPr>
          <a:lstStyle/>
          <a:p>
            <a:r>
              <a:rPr lang="en-GB" altLang="en-US" sz="1600" dirty="0">
                <a:solidFill>
                  <a:schemeClr val="bg1"/>
                </a:solidFill>
                <a:latin typeface="Consolas" panose="020B0609020204030204" pitchFamily="49" charset="0"/>
                <a:cs typeface="Consolas" panose="020B0609020204030204" pitchFamily="49" charset="0"/>
              </a:rPr>
              <a:t>class Tank(Vehicle):</a:t>
            </a:r>
          </a:p>
          <a:p>
            <a:r>
              <a:rPr lang="en-GB" altLang="en-US" sz="1600" dirty="0">
                <a:solidFill>
                  <a:schemeClr val="bg1"/>
                </a:solidFill>
                <a:latin typeface="Consolas" panose="020B0609020204030204" pitchFamily="49" charset="0"/>
                <a:cs typeface="Consolas" panose="020B0609020204030204" pitchFamily="49" charset="0"/>
              </a:rPr>
              <a:t>    def </a:t>
            </a:r>
            <a:r>
              <a:rPr lang="en-GB" altLang="en-US" sz="1600" dirty="0" err="1">
                <a:solidFill>
                  <a:srgbClr val="FFFF00"/>
                </a:solidFill>
                <a:latin typeface="Consolas" panose="020B0609020204030204" pitchFamily="49" charset="0"/>
                <a:cs typeface="Consolas" panose="020B0609020204030204" pitchFamily="49" charset="0"/>
              </a:rPr>
              <a:t>fire_weapon</a:t>
            </a:r>
            <a:r>
              <a:rPr lang="en-GB" altLang="en-US" sz="1600" dirty="0">
                <a:solidFill>
                  <a:schemeClr val="bg1"/>
                </a:solidFill>
                <a:latin typeface="Consolas" panose="020B0609020204030204" pitchFamily="49" charset="0"/>
                <a:cs typeface="Consolas" panose="020B0609020204030204" pitchFamily="49" charset="0"/>
              </a:rPr>
              <a:t>(self):</a:t>
            </a:r>
          </a:p>
          <a:p>
            <a:r>
              <a:rPr lang="en-GB" altLang="en-US" sz="1600" dirty="0">
                <a:solidFill>
                  <a:schemeClr val="bg1"/>
                </a:solidFill>
                <a:latin typeface="Consolas" panose="020B0609020204030204" pitchFamily="49" charset="0"/>
                <a:cs typeface="Consolas" panose="020B0609020204030204" pitchFamily="49" charset="0"/>
              </a:rPr>
              <a:t>        print("Tank fires 3 high damage</a:t>
            </a:r>
          </a:p>
          <a:p>
            <a:r>
              <a:rPr lang="en-GB" altLang="en-US" sz="1600" dirty="0">
                <a:solidFill>
                  <a:schemeClr val="bg1"/>
                </a:solidFill>
                <a:latin typeface="Consolas" panose="020B0609020204030204" pitchFamily="49" charset="0"/>
                <a:cs typeface="Consolas" panose="020B0609020204030204" pitchFamily="49" charset="0"/>
              </a:rPr>
              <a:t>               rounds per minute")</a:t>
            </a:r>
          </a:p>
        </p:txBody>
      </p:sp>
      <p:sp>
        <p:nvSpPr>
          <p:cNvPr id="10" name="Rectangle 4">
            <a:extLst>
              <a:ext uri="{FF2B5EF4-FFF2-40B4-BE49-F238E27FC236}">
                <a16:creationId xmlns:a16="http://schemas.microsoft.com/office/drawing/2014/main" id="{2F627459-AD18-0D29-C27A-0C184A8151C8}"/>
              </a:ext>
            </a:extLst>
          </p:cNvPr>
          <p:cNvSpPr>
            <a:spLocks noChangeArrowheads="1"/>
          </p:cNvSpPr>
          <p:nvPr/>
        </p:nvSpPr>
        <p:spPr bwMode="auto">
          <a:xfrm>
            <a:off x="5471571" y="1189163"/>
            <a:ext cx="5135799" cy="830997"/>
          </a:xfrm>
          <a:prstGeom prst="rect">
            <a:avLst/>
          </a:prstGeom>
          <a:solidFill>
            <a:schemeClr val="tx1"/>
          </a:solidFill>
        </p:spPr>
        <p:txBody>
          <a:bodyPr wrap="square" rtlCol="0">
            <a:spAutoFit/>
          </a:bodyPr>
          <a:lstStyle/>
          <a:p>
            <a:r>
              <a:rPr lang="en-GB" altLang="en-US" sz="1600" dirty="0">
                <a:solidFill>
                  <a:schemeClr val="bg1"/>
                </a:solidFill>
                <a:latin typeface="Consolas" panose="020B0609020204030204" pitchFamily="49" charset="0"/>
                <a:cs typeface="Consolas" panose="020B0609020204030204" pitchFamily="49" charset="0"/>
              </a:rPr>
              <a:t>class Vehicle:</a:t>
            </a:r>
          </a:p>
          <a:p>
            <a:r>
              <a:rPr lang="en-GB" altLang="en-US" sz="1600" dirty="0">
                <a:solidFill>
                  <a:schemeClr val="bg1"/>
                </a:solidFill>
                <a:latin typeface="Consolas" panose="020B0609020204030204" pitchFamily="49" charset="0"/>
                <a:cs typeface="Consolas" panose="020B0609020204030204" pitchFamily="49" charset="0"/>
              </a:rPr>
              <a:t>    def </a:t>
            </a:r>
            <a:r>
              <a:rPr lang="en-GB" altLang="en-US" sz="1600" dirty="0" err="1">
                <a:solidFill>
                  <a:srgbClr val="FFFF00"/>
                </a:solidFill>
                <a:latin typeface="Consolas" panose="020B0609020204030204" pitchFamily="49" charset="0"/>
                <a:cs typeface="Consolas" panose="020B0609020204030204" pitchFamily="49" charset="0"/>
              </a:rPr>
              <a:t>fire_weapon</a:t>
            </a:r>
            <a:r>
              <a:rPr lang="en-GB" altLang="en-US" sz="1600" dirty="0">
                <a:solidFill>
                  <a:schemeClr val="bg1"/>
                </a:solidFill>
                <a:latin typeface="Consolas" panose="020B0609020204030204" pitchFamily="49" charset="0"/>
                <a:cs typeface="Consolas" panose="020B0609020204030204" pitchFamily="49" charset="0"/>
              </a:rPr>
              <a:t>(self):</a:t>
            </a:r>
          </a:p>
          <a:p>
            <a:r>
              <a:rPr lang="en-GB" altLang="en-US" sz="1600" dirty="0">
                <a:solidFill>
                  <a:schemeClr val="bg1"/>
                </a:solidFill>
                <a:latin typeface="Consolas" panose="020B0609020204030204" pitchFamily="49" charset="0"/>
                <a:cs typeface="Consolas" panose="020B0609020204030204" pitchFamily="49" charset="0"/>
              </a:rPr>
              <a:t>        print("Vehicle is firing a weapon!")</a:t>
            </a:r>
          </a:p>
        </p:txBody>
      </p:sp>
      <p:cxnSp>
        <p:nvCxnSpPr>
          <p:cNvPr id="15" name="Straight Connector 14">
            <a:extLst>
              <a:ext uri="{FF2B5EF4-FFF2-40B4-BE49-F238E27FC236}">
                <a16:creationId xmlns:a16="http://schemas.microsoft.com/office/drawing/2014/main" id="{F717DE5E-841D-BC6F-2430-44E81581C8C9}"/>
              </a:ext>
            </a:extLst>
          </p:cNvPr>
          <p:cNvCxnSpPr>
            <a:cxnSpLocks/>
          </p:cNvCxnSpPr>
          <p:nvPr/>
        </p:nvCxnSpPr>
        <p:spPr>
          <a:xfrm flipV="1">
            <a:off x="6126861" y="1771024"/>
            <a:ext cx="0" cy="4014586"/>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pic>
        <p:nvPicPr>
          <p:cNvPr id="38" name="Picture 37" descr="A blue tank with a black background&#10;&#10;AI-generated content may be incorrect.">
            <a:extLst>
              <a:ext uri="{FF2B5EF4-FFF2-40B4-BE49-F238E27FC236}">
                <a16:creationId xmlns:a16="http://schemas.microsoft.com/office/drawing/2014/main" id="{9C31390D-9847-AB5B-3B9C-159742F776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4688" y="2445131"/>
            <a:ext cx="627682" cy="360764"/>
          </a:xfrm>
          <a:prstGeom prst="rect">
            <a:avLst/>
          </a:prstGeom>
        </p:spPr>
      </p:pic>
      <p:pic>
        <p:nvPicPr>
          <p:cNvPr id="18" name="Picture 17" descr="A blue tank with white dots and a black background&#10;&#10;AI-generated content may be incorrect.">
            <a:extLst>
              <a:ext uri="{FF2B5EF4-FFF2-40B4-BE49-F238E27FC236}">
                <a16:creationId xmlns:a16="http://schemas.microsoft.com/office/drawing/2014/main" id="{8B23EE43-A1A6-A164-74F6-3880DD3962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55853" y="767562"/>
            <a:ext cx="726079" cy="367047"/>
          </a:xfrm>
          <a:prstGeom prst="rect">
            <a:avLst/>
          </a:prstGeom>
        </p:spPr>
      </p:pic>
      <p:sp>
        <p:nvSpPr>
          <p:cNvPr id="12" name="Rectangle 4">
            <a:extLst>
              <a:ext uri="{FF2B5EF4-FFF2-40B4-BE49-F238E27FC236}">
                <a16:creationId xmlns:a16="http://schemas.microsoft.com/office/drawing/2014/main" id="{709C29C6-5FC5-1664-8F0C-E1AA363CE9D4}"/>
              </a:ext>
            </a:extLst>
          </p:cNvPr>
          <p:cNvSpPr>
            <a:spLocks noChangeArrowheads="1"/>
          </p:cNvSpPr>
          <p:nvPr/>
        </p:nvSpPr>
        <p:spPr bwMode="auto">
          <a:xfrm>
            <a:off x="6852332" y="3812772"/>
            <a:ext cx="5026364" cy="1077218"/>
          </a:xfrm>
          <a:prstGeom prst="rect">
            <a:avLst/>
          </a:prstGeom>
          <a:solidFill>
            <a:schemeClr val="tx1"/>
          </a:solidFill>
        </p:spPr>
        <p:txBody>
          <a:bodyPr wrap="square" rtlCol="0">
            <a:spAutoFit/>
          </a:bodyPr>
          <a:lstStyle/>
          <a:p>
            <a:r>
              <a:rPr lang="en-GB" altLang="en-US" sz="1600" dirty="0">
                <a:solidFill>
                  <a:schemeClr val="bg1"/>
                </a:solidFill>
                <a:latin typeface="Consolas" panose="020B0609020204030204" pitchFamily="49" charset="0"/>
                <a:cs typeface="Consolas" panose="020B0609020204030204" pitchFamily="49" charset="0"/>
              </a:rPr>
              <a:t>class Jeep(Vehicle):</a:t>
            </a:r>
          </a:p>
          <a:p>
            <a:r>
              <a:rPr lang="en-GB" altLang="en-US" sz="1600" dirty="0">
                <a:solidFill>
                  <a:schemeClr val="bg1"/>
                </a:solidFill>
                <a:latin typeface="Consolas" panose="020B0609020204030204" pitchFamily="49" charset="0"/>
                <a:cs typeface="Consolas" panose="020B0609020204030204" pitchFamily="49" charset="0"/>
              </a:rPr>
              <a:t>    def </a:t>
            </a:r>
            <a:r>
              <a:rPr lang="en-GB" altLang="en-US" sz="1600" dirty="0" err="1">
                <a:solidFill>
                  <a:srgbClr val="FFFF00"/>
                </a:solidFill>
                <a:latin typeface="Consolas" panose="020B0609020204030204" pitchFamily="49" charset="0"/>
                <a:cs typeface="Consolas" panose="020B0609020204030204" pitchFamily="49" charset="0"/>
              </a:rPr>
              <a:t>fire_weapon</a:t>
            </a:r>
            <a:r>
              <a:rPr lang="en-GB" altLang="en-US" sz="1600" dirty="0">
                <a:solidFill>
                  <a:schemeClr val="bg1"/>
                </a:solidFill>
                <a:latin typeface="Consolas" panose="020B0609020204030204" pitchFamily="49" charset="0"/>
                <a:cs typeface="Consolas" panose="020B0609020204030204" pitchFamily="49" charset="0"/>
              </a:rPr>
              <a:t>(self):</a:t>
            </a:r>
          </a:p>
          <a:p>
            <a:r>
              <a:rPr lang="en-GB" altLang="en-US" sz="1600" dirty="0">
                <a:solidFill>
                  <a:schemeClr val="bg1"/>
                </a:solidFill>
                <a:latin typeface="Consolas" panose="020B0609020204030204" pitchFamily="49" charset="0"/>
                <a:cs typeface="Consolas" panose="020B0609020204030204" pitchFamily="49" charset="0"/>
              </a:rPr>
              <a:t>        print("Jeep fires 100 low-damage</a:t>
            </a:r>
          </a:p>
          <a:p>
            <a:r>
              <a:rPr lang="en-GB" altLang="en-US" sz="1600" dirty="0">
                <a:solidFill>
                  <a:schemeClr val="bg1"/>
                </a:solidFill>
                <a:latin typeface="Consolas" panose="020B0609020204030204" pitchFamily="49" charset="0"/>
                <a:cs typeface="Consolas" panose="020B0609020204030204" pitchFamily="49" charset="0"/>
              </a:rPr>
              <a:t>               rounds per minute")</a:t>
            </a:r>
          </a:p>
        </p:txBody>
      </p:sp>
      <p:sp>
        <p:nvSpPr>
          <p:cNvPr id="13" name="Rectangle 4">
            <a:extLst>
              <a:ext uri="{FF2B5EF4-FFF2-40B4-BE49-F238E27FC236}">
                <a16:creationId xmlns:a16="http://schemas.microsoft.com/office/drawing/2014/main" id="{7A85513F-DE4F-1DCC-2097-B50BA2E09902}"/>
              </a:ext>
            </a:extLst>
          </p:cNvPr>
          <p:cNvSpPr>
            <a:spLocks noChangeArrowheads="1"/>
          </p:cNvSpPr>
          <p:nvPr/>
        </p:nvSpPr>
        <p:spPr bwMode="auto">
          <a:xfrm>
            <a:off x="6852329" y="5321637"/>
            <a:ext cx="5026367" cy="1077218"/>
          </a:xfrm>
          <a:prstGeom prst="rect">
            <a:avLst/>
          </a:prstGeom>
          <a:solidFill>
            <a:schemeClr val="tx1"/>
          </a:solidFill>
        </p:spPr>
        <p:txBody>
          <a:bodyPr wrap="square" rtlCol="0">
            <a:spAutoFit/>
          </a:bodyPr>
          <a:lstStyle/>
          <a:p>
            <a:r>
              <a:rPr lang="en-GB" altLang="en-US" sz="1600" dirty="0">
                <a:solidFill>
                  <a:schemeClr val="bg1"/>
                </a:solidFill>
                <a:latin typeface="Consolas" panose="020B0609020204030204" pitchFamily="49" charset="0"/>
                <a:cs typeface="Consolas" panose="020B0609020204030204" pitchFamily="49" charset="0"/>
              </a:rPr>
              <a:t>class Helicopter(Vehicle):</a:t>
            </a:r>
          </a:p>
          <a:p>
            <a:r>
              <a:rPr lang="en-GB" altLang="en-US" sz="1600" dirty="0">
                <a:solidFill>
                  <a:schemeClr val="bg1"/>
                </a:solidFill>
                <a:latin typeface="Consolas" panose="020B0609020204030204" pitchFamily="49" charset="0"/>
                <a:cs typeface="Consolas" panose="020B0609020204030204" pitchFamily="49" charset="0"/>
              </a:rPr>
              <a:t>    def </a:t>
            </a:r>
            <a:r>
              <a:rPr lang="en-GB" altLang="en-US" sz="1600" dirty="0" err="1">
                <a:solidFill>
                  <a:srgbClr val="FFFF00"/>
                </a:solidFill>
                <a:latin typeface="Consolas" panose="020B0609020204030204" pitchFamily="49" charset="0"/>
                <a:cs typeface="Consolas" panose="020B0609020204030204" pitchFamily="49" charset="0"/>
              </a:rPr>
              <a:t>fire_weapon</a:t>
            </a:r>
            <a:r>
              <a:rPr lang="en-GB" altLang="en-US" sz="1600" dirty="0">
                <a:solidFill>
                  <a:schemeClr val="bg1"/>
                </a:solidFill>
                <a:latin typeface="Consolas" panose="020B0609020204030204" pitchFamily="49" charset="0"/>
                <a:cs typeface="Consolas" panose="020B0609020204030204" pitchFamily="49" charset="0"/>
              </a:rPr>
              <a:t>(self):</a:t>
            </a:r>
          </a:p>
          <a:p>
            <a:r>
              <a:rPr lang="en-GB" altLang="en-US" sz="1600" dirty="0">
                <a:solidFill>
                  <a:schemeClr val="bg1"/>
                </a:solidFill>
                <a:latin typeface="Consolas" panose="020B0609020204030204" pitchFamily="49" charset="0"/>
                <a:cs typeface="Consolas" panose="020B0609020204030204" pitchFamily="49" charset="0"/>
              </a:rPr>
              <a:t>        print("Helicopter fires guided </a:t>
            </a:r>
          </a:p>
          <a:p>
            <a:r>
              <a:rPr lang="en-GB" altLang="en-US" sz="1600" dirty="0">
                <a:solidFill>
                  <a:schemeClr val="bg1"/>
                </a:solidFill>
                <a:latin typeface="Consolas" panose="020B0609020204030204" pitchFamily="49" charset="0"/>
                <a:cs typeface="Consolas" panose="020B0609020204030204" pitchFamily="49" charset="0"/>
              </a:rPr>
              <a:t>               missiles")</a:t>
            </a:r>
          </a:p>
        </p:txBody>
      </p:sp>
      <p:cxnSp>
        <p:nvCxnSpPr>
          <p:cNvPr id="19" name="Straight Connector 18">
            <a:extLst>
              <a:ext uri="{FF2B5EF4-FFF2-40B4-BE49-F238E27FC236}">
                <a16:creationId xmlns:a16="http://schemas.microsoft.com/office/drawing/2014/main" id="{ADF46FA1-3D73-3192-C4BC-B983CA734963}"/>
              </a:ext>
            </a:extLst>
          </p:cNvPr>
          <p:cNvCxnSpPr>
            <a:cxnSpLocks/>
            <a:endCxn id="8" idx="1"/>
          </p:cNvCxnSpPr>
          <p:nvPr/>
        </p:nvCxnSpPr>
        <p:spPr>
          <a:xfrm>
            <a:off x="6160251" y="2904711"/>
            <a:ext cx="677429" cy="6074"/>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7877396-B579-A217-A23E-4B6EF8EF4418}"/>
              </a:ext>
            </a:extLst>
          </p:cNvPr>
          <p:cNvCxnSpPr>
            <a:cxnSpLocks/>
            <a:endCxn id="12" idx="1"/>
          </p:cNvCxnSpPr>
          <p:nvPr/>
        </p:nvCxnSpPr>
        <p:spPr>
          <a:xfrm>
            <a:off x="6143556" y="4345307"/>
            <a:ext cx="708776" cy="6074"/>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710B335-3D1E-AA27-8319-9A82AA02F4A9}"/>
              </a:ext>
            </a:extLst>
          </p:cNvPr>
          <p:cNvCxnSpPr>
            <a:cxnSpLocks/>
          </p:cNvCxnSpPr>
          <p:nvPr/>
        </p:nvCxnSpPr>
        <p:spPr>
          <a:xfrm>
            <a:off x="6141510" y="5785610"/>
            <a:ext cx="710819"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pic>
        <p:nvPicPr>
          <p:cNvPr id="41" name="Picture 40" descr="A blue helicopter with black background&#10;&#10;AI-generated content may be incorrect.">
            <a:extLst>
              <a:ext uri="{FF2B5EF4-FFF2-40B4-BE49-F238E27FC236}">
                <a16:creationId xmlns:a16="http://schemas.microsoft.com/office/drawing/2014/main" id="{5541121B-676C-5074-AD5F-5F814501F3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2910" y="5356958"/>
            <a:ext cx="578721" cy="366433"/>
          </a:xfrm>
          <a:prstGeom prst="rect">
            <a:avLst/>
          </a:prstGeom>
        </p:spPr>
      </p:pic>
      <p:pic>
        <p:nvPicPr>
          <p:cNvPr id="43" name="Picture 42" descr="A blue and black vehicle&#10;&#10;AI-generated content may be incorrect.">
            <a:extLst>
              <a:ext uri="{FF2B5EF4-FFF2-40B4-BE49-F238E27FC236}">
                <a16:creationId xmlns:a16="http://schemas.microsoft.com/office/drawing/2014/main" id="{8455A6FF-9C3C-7E8E-5965-A3267E4D036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16978" y="3898063"/>
            <a:ext cx="720702" cy="361953"/>
          </a:xfrm>
          <a:prstGeom prst="rect">
            <a:avLst/>
          </a:prstGeom>
        </p:spPr>
      </p:pic>
    </p:spTree>
    <p:extLst>
      <p:ext uri="{BB962C8B-B14F-4D97-AF65-F5344CB8AC3E}">
        <p14:creationId xmlns:p14="http://schemas.microsoft.com/office/powerpoint/2010/main" val="1894532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3CC6F-BC07-D6AE-E5D0-DDDA93991603}"/>
              </a:ext>
            </a:extLst>
          </p:cNvPr>
          <p:cNvSpPr>
            <a:spLocks noGrp="1"/>
          </p:cNvSpPr>
          <p:nvPr>
            <p:ph type="ctrTitle"/>
          </p:nvPr>
        </p:nvSpPr>
        <p:spPr/>
        <p:txBody>
          <a:bodyPr/>
          <a:lstStyle/>
          <a:p>
            <a:r>
              <a:rPr lang="en-GB" dirty="0"/>
              <a:t>A little Python OO</a:t>
            </a:r>
          </a:p>
        </p:txBody>
      </p:sp>
      <p:sp>
        <p:nvSpPr>
          <p:cNvPr id="3" name="Text Placeholder 2">
            <a:extLst>
              <a:ext uri="{FF2B5EF4-FFF2-40B4-BE49-F238E27FC236}">
                <a16:creationId xmlns:a16="http://schemas.microsoft.com/office/drawing/2014/main" id="{107C7C01-E9A7-04A8-D831-C38E0ABDA380}"/>
              </a:ext>
            </a:extLst>
          </p:cNvPr>
          <p:cNvSpPr>
            <a:spLocks noGrp="1"/>
          </p:cNvSpPr>
          <p:nvPr>
            <p:ph type="body" sz="quarter" idx="14"/>
          </p:nvPr>
        </p:nvSpPr>
        <p:spPr/>
        <p:txBody>
          <a:bodyPr/>
          <a:lstStyle/>
          <a:p>
            <a:r>
              <a:rPr lang="en-GB" b="1" dirty="0"/>
              <a:t>Declaring a Class in Python:</a:t>
            </a:r>
          </a:p>
          <a:p>
            <a:pPr marL="285750" indent="-285750">
              <a:buFont typeface="Arial" panose="020B0604020202020204" pitchFamily="34" charset="0"/>
              <a:buChar char="•"/>
            </a:pPr>
            <a:r>
              <a:rPr lang="en-GB" dirty="0"/>
              <a:t>A class is defined using the class keyword.</a:t>
            </a:r>
          </a:p>
          <a:p>
            <a:pPr marL="285750" indent="-285750">
              <a:buFont typeface="Arial" panose="020B0604020202020204" pitchFamily="34" charset="0"/>
              <a:buChar char="•"/>
            </a:pPr>
            <a:r>
              <a:rPr lang="en-GB" dirty="0"/>
              <a:t>Indentation determines class membership.</a:t>
            </a:r>
          </a:p>
          <a:p>
            <a:pPr marL="285750" indent="-285750">
              <a:buFont typeface="Arial" panose="020B0604020202020204" pitchFamily="34" charset="0"/>
              <a:buChar char="•"/>
            </a:pPr>
            <a:r>
              <a:rPr lang="en-GB" dirty="0"/>
              <a:t>Follow the </a:t>
            </a:r>
            <a:r>
              <a:rPr lang="en-GB" dirty="0" err="1"/>
              <a:t>CapWords</a:t>
            </a:r>
            <a:r>
              <a:rPr lang="en-GB" dirty="0"/>
              <a:t> convention for class names – per PEP 8 guidelines.</a:t>
            </a:r>
          </a:p>
          <a:p>
            <a:r>
              <a:rPr lang="en-GB" b="1" dirty="0"/>
              <a:t>Methods in a Class</a:t>
            </a:r>
          </a:p>
          <a:p>
            <a:pPr marL="285750" indent="-285750">
              <a:buFont typeface="Arial" panose="020B0604020202020204" pitchFamily="34" charset="0"/>
              <a:buChar char="•"/>
            </a:pPr>
            <a:r>
              <a:rPr lang="en-GB" dirty="0"/>
              <a:t>Methods are defined as functions within the class.</a:t>
            </a:r>
          </a:p>
          <a:p>
            <a:pPr marL="285750" indent="-285750">
              <a:buFont typeface="Arial" panose="020B0604020202020204" pitchFamily="34" charset="0"/>
              <a:buChar char="•"/>
            </a:pPr>
            <a:r>
              <a:rPr lang="en-GB" dirty="0"/>
              <a:t>The first argument of any method is self (the object instance).</a:t>
            </a:r>
          </a:p>
          <a:p>
            <a:pPr marL="285750" indent="-285750">
              <a:buFont typeface="Arial" panose="020B0604020202020204" pitchFamily="34" charset="0"/>
              <a:buChar char="•"/>
            </a:pPr>
            <a:r>
              <a:rPr lang="en-GB" dirty="0"/>
              <a:t>The constructor is the __</a:t>
            </a:r>
            <a:r>
              <a:rPr lang="en-GB" dirty="0" err="1"/>
              <a:t>init</a:t>
            </a:r>
            <a:r>
              <a:rPr lang="en-GB" dirty="0"/>
              <a:t>__ method, called when an object is created</a:t>
            </a:r>
          </a:p>
          <a:p>
            <a:pPr marL="285750" indent="-285750">
              <a:buFont typeface="Arial" panose="020B0604020202020204" pitchFamily="34" charset="0"/>
              <a:buChar char="•"/>
            </a:pPr>
            <a:r>
              <a:rPr lang="en-GB" dirty="0"/>
              <a:t>The destructor is the __del__ method but is rarely used and unreliable.</a:t>
            </a:r>
          </a:p>
          <a:p>
            <a:r>
              <a:rPr lang="en-GB" b="1" dirty="0"/>
              <a:t>Class Files and Modules</a:t>
            </a:r>
          </a:p>
          <a:p>
            <a:pPr marL="285750" indent="-285750">
              <a:buFont typeface="Arial" panose="020B0604020202020204" pitchFamily="34" charset="0"/>
              <a:buChar char="•"/>
            </a:pPr>
            <a:r>
              <a:rPr lang="en-GB" dirty="0"/>
              <a:t>Classes are typically defined in a module with .</a:t>
            </a:r>
            <a:r>
              <a:rPr lang="en-GB" dirty="0" err="1"/>
              <a:t>py</a:t>
            </a:r>
            <a:r>
              <a:rPr lang="en-GB" dirty="0"/>
              <a:t> extension.</a:t>
            </a:r>
          </a:p>
          <a:p>
            <a:endParaRPr lang="en-GB" dirty="0"/>
          </a:p>
        </p:txBody>
      </p:sp>
      <p:sp>
        <p:nvSpPr>
          <p:cNvPr id="4" name="Slide Number Placeholder 3">
            <a:extLst>
              <a:ext uri="{FF2B5EF4-FFF2-40B4-BE49-F238E27FC236}">
                <a16:creationId xmlns:a16="http://schemas.microsoft.com/office/drawing/2014/main" id="{80206646-5CE8-94C1-DCBF-C7D1A846779B}"/>
              </a:ext>
            </a:extLst>
          </p:cNvPr>
          <p:cNvSpPr>
            <a:spLocks noGrp="1"/>
          </p:cNvSpPr>
          <p:nvPr>
            <p:ph type="sldNum" sz="quarter" idx="12"/>
          </p:nvPr>
        </p:nvSpPr>
        <p:spPr/>
        <p:txBody>
          <a:bodyPr/>
          <a:lstStyle/>
          <a:p>
            <a:fld id="{F3469444-D02B-D446-9CF8-19DEDDE073D1}" type="slidenum">
              <a:rPr lang="en-US" smtClean="0"/>
              <a:pPr/>
              <a:t>8</a:t>
            </a:fld>
            <a:endParaRPr lang="en-US" dirty="0"/>
          </a:p>
        </p:txBody>
      </p:sp>
    </p:spTree>
    <p:extLst>
      <p:ext uri="{BB962C8B-B14F-4D97-AF65-F5344CB8AC3E}">
        <p14:creationId xmlns:p14="http://schemas.microsoft.com/office/powerpoint/2010/main" val="332428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C0714-19F2-A221-F73B-79D8AB1114B8}"/>
              </a:ext>
            </a:extLst>
          </p:cNvPr>
          <p:cNvSpPr>
            <a:spLocks noGrp="1"/>
          </p:cNvSpPr>
          <p:nvPr>
            <p:ph type="ctrTitle"/>
          </p:nvPr>
        </p:nvSpPr>
        <p:spPr/>
        <p:txBody>
          <a:bodyPr/>
          <a:lstStyle/>
          <a:p>
            <a:r>
              <a:rPr lang="en-GB" dirty="0"/>
              <a:t>Defining Classes</a:t>
            </a:r>
          </a:p>
        </p:txBody>
      </p:sp>
      <p:sp>
        <p:nvSpPr>
          <p:cNvPr id="3" name="Text Placeholder 2">
            <a:extLst>
              <a:ext uri="{FF2B5EF4-FFF2-40B4-BE49-F238E27FC236}">
                <a16:creationId xmlns:a16="http://schemas.microsoft.com/office/drawing/2014/main" id="{110291A3-B1F2-A79F-B6CA-585080DF0C8A}"/>
              </a:ext>
            </a:extLst>
          </p:cNvPr>
          <p:cNvSpPr>
            <a:spLocks noGrp="1"/>
          </p:cNvSpPr>
          <p:nvPr>
            <p:ph type="body" sz="quarter" idx="13"/>
          </p:nvPr>
        </p:nvSpPr>
        <p:spPr>
          <a:xfrm>
            <a:off x="443922" y="1733108"/>
            <a:ext cx="4235654" cy="4348715"/>
          </a:xfrm>
        </p:spPr>
        <p:txBody>
          <a:bodyPr/>
          <a:lstStyle/>
          <a:p>
            <a:r>
              <a:rPr lang="en-GB" b="1" dirty="0"/>
              <a:t>The class statement</a:t>
            </a:r>
          </a:p>
          <a:p>
            <a:pPr marL="285750" indent="-285750">
              <a:buFont typeface="Arial" panose="020B0604020202020204" pitchFamily="34" charset="0"/>
              <a:buChar char="•"/>
            </a:pPr>
            <a:r>
              <a:rPr lang="en-GB" dirty="0"/>
              <a:t>Is used to define a class object.</a:t>
            </a:r>
          </a:p>
          <a:p>
            <a:pPr marL="285750" indent="-285750">
              <a:buFont typeface="Arial" panose="020B0604020202020204" pitchFamily="34" charset="0"/>
              <a:buChar char="•"/>
            </a:pPr>
            <a:r>
              <a:rPr lang="en-GB" dirty="0"/>
              <a:t>Public attributes can be accessed using </a:t>
            </a:r>
            <a:r>
              <a:rPr lang="en-GB" dirty="0" err="1"/>
              <a:t>ClassName.attribute</a:t>
            </a:r>
            <a:r>
              <a:rPr lang="en-GB" dirty="0"/>
              <a:t> (e.g. </a:t>
            </a:r>
            <a:r>
              <a:rPr lang="en-GB" dirty="0" err="1"/>
              <a:t>Tank.version</a:t>
            </a:r>
            <a:r>
              <a:rPr lang="en-GB" dirty="0"/>
              <a:t>)</a:t>
            </a:r>
          </a:p>
          <a:p>
            <a:pPr marL="285750" indent="-285750">
              <a:buFont typeface="Arial" panose="020B0604020202020204" pitchFamily="34" charset="0"/>
              <a:buChar char="•"/>
            </a:pPr>
            <a:r>
              <a:rPr lang="en-GB" dirty="0"/>
              <a:t>Classes are typically defined in a module with same name as the class.</a:t>
            </a:r>
          </a:p>
          <a:p>
            <a:endParaRPr lang="en-GB" dirty="0"/>
          </a:p>
          <a:p>
            <a:endParaRPr lang="en-GB" dirty="0"/>
          </a:p>
        </p:txBody>
      </p:sp>
      <p:sp>
        <p:nvSpPr>
          <p:cNvPr id="4" name="Content Placeholder 3">
            <a:extLst>
              <a:ext uri="{FF2B5EF4-FFF2-40B4-BE49-F238E27FC236}">
                <a16:creationId xmlns:a16="http://schemas.microsoft.com/office/drawing/2014/main" id="{7A0F752B-88B1-6AF7-5523-91FFCA87EFB7}"/>
              </a:ext>
            </a:extLst>
          </p:cNvPr>
          <p:cNvSpPr>
            <a:spLocks noGrp="1"/>
          </p:cNvSpPr>
          <p:nvPr>
            <p:ph sz="quarter" idx="4"/>
          </p:nvPr>
        </p:nvSpPr>
        <p:spPr/>
        <p:txBody>
          <a:bodyPr/>
          <a:lstStyle/>
          <a:p>
            <a:endParaRPr lang="en-GB" dirty="0"/>
          </a:p>
        </p:txBody>
      </p:sp>
      <p:sp>
        <p:nvSpPr>
          <p:cNvPr id="5" name="Slide Number Placeholder 4">
            <a:extLst>
              <a:ext uri="{FF2B5EF4-FFF2-40B4-BE49-F238E27FC236}">
                <a16:creationId xmlns:a16="http://schemas.microsoft.com/office/drawing/2014/main" id="{99DAF78C-5F49-215B-4F16-AEC9C674F6AA}"/>
              </a:ext>
            </a:extLst>
          </p:cNvPr>
          <p:cNvSpPr>
            <a:spLocks noGrp="1"/>
          </p:cNvSpPr>
          <p:nvPr>
            <p:ph type="sldNum" sz="quarter" idx="12"/>
          </p:nvPr>
        </p:nvSpPr>
        <p:spPr/>
        <p:txBody>
          <a:bodyPr/>
          <a:lstStyle/>
          <a:p>
            <a:fld id="{F3469444-D02B-D446-9CF8-19DEDDE073D1}" type="slidenum">
              <a:rPr lang="en-US" smtClean="0"/>
              <a:pPr/>
              <a:t>9</a:t>
            </a:fld>
            <a:endParaRPr lang="en-US" dirty="0"/>
          </a:p>
        </p:txBody>
      </p:sp>
      <p:sp>
        <p:nvSpPr>
          <p:cNvPr id="7" name="Rectangle 4">
            <a:extLst>
              <a:ext uri="{FF2B5EF4-FFF2-40B4-BE49-F238E27FC236}">
                <a16:creationId xmlns:a16="http://schemas.microsoft.com/office/drawing/2014/main" id="{F25A9EB9-6E86-D1B9-9F5F-0DADEB601067}"/>
              </a:ext>
            </a:extLst>
          </p:cNvPr>
          <p:cNvSpPr>
            <a:spLocks noChangeArrowheads="1"/>
          </p:cNvSpPr>
          <p:nvPr/>
        </p:nvSpPr>
        <p:spPr bwMode="auto">
          <a:xfrm>
            <a:off x="4973718" y="1786896"/>
            <a:ext cx="4573131" cy="4524315"/>
          </a:xfrm>
          <a:prstGeom prst="rect">
            <a:avLst/>
          </a:prstGeom>
          <a:solidFill>
            <a:schemeClr val="tx1"/>
          </a:solidFill>
        </p:spPr>
        <p:txBody>
          <a:bodyPr wrap="square" rtlCol="0">
            <a:spAutoFit/>
          </a:bodyPr>
          <a:lstStyle/>
          <a:p>
            <a:r>
              <a:rPr lang="en-GB" altLang="en-US" sz="1600" dirty="0">
                <a:solidFill>
                  <a:srgbClr val="FFFF00"/>
                </a:solidFill>
                <a:latin typeface="Consolas" panose="020B0609020204030204" pitchFamily="49" charset="0"/>
                <a:cs typeface="Consolas" panose="020B0609020204030204" pitchFamily="49" charset="0"/>
              </a:rPr>
              <a:t>class Tank: </a:t>
            </a:r>
          </a:p>
          <a:p>
            <a:r>
              <a:rPr lang="en-GB" altLang="en-US" sz="1600" dirty="0">
                <a:solidFill>
                  <a:schemeClr val="bg1"/>
                </a:solidFill>
                <a:latin typeface="Consolas" panose="020B0609020204030204" pitchFamily="49" charset="0"/>
                <a:cs typeface="Consolas" panose="020B0609020204030204" pitchFamily="49" charset="0"/>
              </a:rPr>
              <a:t>    version = 1.0</a:t>
            </a:r>
          </a:p>
          <a:p>
            <a:r>
              <a:rPr lang="en-GB" altLang="en-US" sz="1600" dirty="0">
                <a:solidFill>
                  <a:schemeClr val="bg1"/>
                </a:solidFill>
                <a:latin typeface="Consolas" panose="020B0609020204030204" pitchFamily="49" charset="0"/>
                <a:cs typeface="Consolas" panose="020B0609020204030204" pitchFamily="49" charset="0"/>
              </a:rPr>
              <a:t>    def __</a:t>
            </a:r>
            <a:r>
              <a:rPr lang="en-GB" altLang="en-US" sz="1600" dirty="0" err="1">
                <a:solidFill>
                  <a:schemeClr val="bg1"/>
                </a:solidFill>
                <a:latin typeface="Consolas" panose="020B0609020204030204" pitchFamily="49" charset="0"/>
                <a:cs typeface="Consolas" panose="020B0609020204030204" pitchFamily="49" charset="0"/>
              </a:rPr>
              <a:t>init</a:t>
            </a:r>
            <a:r>
              <a:rPr lang="en-GB" altLang="en-US" sz="1600" dirty="0">
                <a:solidFill>
                  <a:schemeClr val="bg1"/>
                </a:solidFill>
                <a:latin typeface="Consolas" panose="020B0609020204030204" pitchFamily="49" charset="0"/>
                <a:cs typeface="Consolas" panose="020B0609020204030204" pitchFamily="49" charset="0"/>
              </a:rPr>
              <a:t>__(self, country, model): </a:t>
            </a:r>
          </a:p>
          <a:p>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self.country</a:t>
            </a:r>
            <a:r>
              <a:rPr lang="en-GB" altLang="en-US" sz="1600" dirty="0">
                <a:solidFill>
                  <a:schemeClr val="bg1"/>
                </a:solidFill>
                <a:latin typeface="Consolas" panose="020B0609020204030204" pitchFamily="49" charset="0"/>
                <a:cs typeface="Consolas" panose="020B0609020204030204" pitchFamily="49" charset="0"/>
              </a:rPr>
              <a:t> = country </a:t>
            </a:r>
          </a:p>
          <a:p>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self.model</a:t>
            </a:r>
            <a:r>
              <a:rPr lang="en-GB" altLang="en-US" sz="1600" dirty="0">
                <a:solidFill>
                  <a:schemeClr val="bg1"/>
                </a:solidFill>
                <a:latin typeface="Consolas" panose="020B0609020204030204" pitchFamily="49" charset="0"/>
                <a:cs typeface="Consolas" panose="020B0609020204030204" pitchFamily="49" charset="0"/>
              </a:rPr>
              <a:t> = model</a:t>
            </a:r>
          </a:p>
          <a:p>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self._speed</a:t>
            </a:r>
            <a:r>
              <a:rPr lang="en-GB" altLang="en-US" sz="1600" dirty="0">
                <a:solidFill>
                  <a:schemeClr val="bg1"/>
                </a:solidFill>
                <a:latin typeface="Consolas" panose="020B0609020204030204" pitchFamily="49" charset="0"/>
                <a:cs typeface="Consolas" panose="020B0609020204030204" pitchFamily="49" charset="0"/>
              </a:rPr>
              <a:t> = 0</a:t>
            </a:r>
          </a:p>
          <a:p>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self._health</a:t>
            </a:r>
            <a:r>
              <a:rPr lang="en-GB" altLang="en-US" sz="1600" dirty="0">
                <a:solidFill>
                  <a:schemeClr val="bg1"/>
                </a:solidFill>
                <a:latin typeface="Consolas" panose="020B0609020204030204" pitchFamily="49" charset="0"/>
                <a:cs typeface="Consolas" panose="020B0609020204030204" pitchFamily="49" charset="0"/>
              </a:rPr>
              <a:t> = 100</a:t>
            </a:r>
          </a:p>
          <a:p>
            <a:endParaRPr lang="en-GB" altLang="en-US" sz="1600" dirty="0">
              <a:solidFill>
                <a:schemeClr val="bg1"/>
              </a:solidFill>
              <a:latin typeface="Consolas" panose="020B0609020204030204" pitchFamily="49" charset="0"/>
              <a:cs typeface="Consolas" panose="020B0609020204030204" pitchFamily="49" charset="0"/>
            </a:endParaRPr>
          </a:p>
          <a:p>
            <a:r>
              <a:rPr lang="en-GB" altLang="en-US" sz="1600" dirty="0">
                <a:solidFill>
                  <a:schemeClr val="bg1"/>
                </a:solidFill>
                <a:latin typeface="Consolas" panose="020B0609020204030204" pitchFamily="49" charset="0"/>
                <a:cs typeface="Consolas" panose="020B0609020204030204" pitchFamily="49" charset="0"/>
              </a:rPr>
              <a:t>    def accel(self, amount): </a:t>
            </a:r>
          </a:p>
          <a:p>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self._speed</a:t>
            </a:r>
            <a:r>
              <a:rPr lang="en-GB" altLang="en-US" sz="1600" dirty="0">
                <a:solidFill>
                  <a:schemeClr val="bg1"/>
                </a:solidFill>
                <a:latin typeface="Consolas" panose="020B0609020204030204" pitchFamily="49" charset="0"/>
                <a:cs typeface="Consolas" panose="020B0609020204030204" pitchFamily="49" charset="0"/>
              </a:rPr>
              <a:t> += amount</a:t>
            </a:r>
          </a:p>
          <a:p>
            <a:r>
              <a:rPr lang="en-GB" altLang="en-US" sz="1600" dirty="0">
                <a:solidFill>
                  <a:schemeClr val="bg1"/>
                </a:solidFill>
                <a:latin typeface="Consolas" panose="020B0609020204030204" pitchFamily="49" charset="0"/>
                <a:cs typeface="Consolas" panose="020B0609020204030204" pitchFamily="49" charset="0"/>
              </a:rPr>
              <a:t>        return None</a:t>
            </a:r>
          </a:p>
          <a:p>
            <a:endParaRPr lang="en-GB" altLang="en-US" sz="1600" dirty="0">
              <a:solidFill>
                <a:schemeClr val="bg1"/>
              </a:solidFill>
              <a:latin typeface="Consolas" panose="020B0609020204030204" pitchFamily="49" charset="0"/>
              <a:cs typeface="Consolas" panose="020B0609020204030204" pitchFamily="49" charset="0"/>
            </a:endParaRPr>
          </a:p>
          <a:p>
            <a:r>
              <a:rPr lang="en-GB" altLang="en-US" sz="1600" dirty="0">
                <a:solidFill>
                  <a:schemeClr val="bg1"/>
                </a:solidFill>
                <a:latin typeface="Consolas" panose="020B0609020204030204" pitchFamily="49" charset="0"/>
                <a:cs typeface="Consolas" panose="020B0609020204030204" pitchFamily="49" charset="0"/>
              </a:rPr>
              <a:t>    def </a:t>
            </a:r>
            <a:r>
              <a:rPr lang="en-GB" altLang="en-US" sz="1600" dirty="0" err="1">
                <a:solidFill>
                  <a:schemeClr val="bg1"/>
                </a:solidFill>
                <a:latin typeface="Consolas" panose="020B0609020204030204" pitchFamily="49" charset="0"/>
                <a:cs typeface="Consolas" panose="020B0609020204030204" pitchFamily="49" charset="0"/>
              </a:rPr>
              <a:t>decel</a:t>
            </a:r>
            <a:r>
              <a:rPr lang="en-GB" altLang="en-US" sz="1600" dirty="0">
                <a:solidFill>
                  <a:schemeClr val="bg1"/>
                </a:solidFill>
                <a:latin typeface="Consolas" panose="020B0609020204030204" pitchFamily="49" charset="0"/>
                <a:cs typeface="Consolas" panose="020B0609020204030204" pitchFamily="49" charset="0"/>
              </a:rPr>
              <a:t>(self, amount): </a:t>
            </a:r>
          </a:p>
          <a:p>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self._speed</a:t>
            </a:r>
            <a:r>
              <a:rPr lang="en-GB" altLang="en-US" sz="1600" dirty="0">
                <a:solidFill>
                  <a:schemeClr val="bg1"/>
                </a:solidFill>
                <a:latin typeface="Consolas" panose="020B0609020204030204" pitchFamily="49" charset="0"/>
                <a:cs typeface="Consolas" panose="020B0609020204030204" pitchFamily="49" charset="0"/>
              </a:rPr>
              <a:t> -= amount </a:t>
            </a:r>
          </a:p>
          <a:p>
            <a:r>
              <a:rPr lang="en-GB" altLang="en-US" sz="1600" dirty="0">
                <a:solidFill>
                  <a:schemeClr val="bg1"/>
                </a:solidFill>
                <a:latin typeface="Consolas" panose="020B0609020204030204" pitchFamily="49" charset="0"/>
                <a:cs typeface="Consolas" panose="020B0609020204030204" pitchFamily="49" charset="0"/>
              </a:rPr>
              <a:t>        return None</a:t>
            </a:r>
          </a:p>
          <a:p>
            <a:endParaRPr lang="en-GB" altLang="en-US" sz="1600" dirty="0">
              <a:solidFill>
                <a:schemeClr val="bg1"/>
              </a:solidFill>
              <a:latin typeface="Consolas" panose="020B0609020204030204" pitchFamily="49" charset="0"/>
              <a:cs typeface="Consolas" panose="020B0609020204030204" pitchFamily="49" charset="0"/>
            </a:endParaRPr>
          </a:p>
          <a:p>
            <a:r>
              <a:rPr lang="en-GB" altLang="en-US" sz="1600" dirty="0">
                <a:solidFill>
                  <a:schemeClr val="bg1"/>
                </a:solidFill>
                <a:latin typeface="Consolas" panose="020B0609020204030204" pitchFamily="49" charset="0"/>
                <a:cs typeface="Consolas" panose="020B0609020204030204" pitchFamily="49" charset="0"/>
              </a:rPr>
              <a:t>    def </a:t>
            </a:r>
            <a:r>
              <a:rPr lang="en-GB" altLang="en-US" sz="1600" dirty="0" err="1">
                <a:solidFill>
                  <a:schemeClr val="bg1"/>
                </a:solidFill>
                <a:latin typeface="Consolas" panose="020B0609020204030204" pitchFamily="49" charset="0"/>
                <a:cs typeface="Consolas" panose="020B0609020204030204" pitchFamily="49" charset="0"/>
              </a:rPr>
              <a:t>gethealth</a:t>
            </a:r>
            <a:r>
              <a:rPr lang="en-GB" altLang="en-US" sz="1600" dirty="0">
                <a:solidFill>
                  <a:schemeClr val="bg1"/>
                </a:solidFill>
                <a:latin typeface="Consolas" panose="020B0609020204030204" pitchFamily="49" charset="0"/>
                <a:cs typeface="Consolas" panose="020B0609020204030204" pitchFamily="49" charset="0"/>
              </a:rPr>
              <a:t>(self): </a:t>
            </a:r>
          </a:p>
          <a:p>
            <a:r>
              <a:rPr lang="en-GB" altLang="en-US" sz="1600" dirty="0">
                <a:solidFill>
                  <a:schemeClr val="bg1"/>
                </a:solidFill>
                <a:latin typeface="Consolas" panose="020B0609020204030204" pitchFamily="49" charset="0"/>
                <a:cs typeface="Consolas" panose="020B0609020204030204" pitchFamily="49" charset="0"/>
              </a:rPr>
              <a:t>        return </a:t>
            </a:r>
            <a:r>
              <a:rPr lang="en-GB" altLang="en-US" sz="1600" dirty="0" err="1">
                <a:solidFill>
                  <a:schemeClr val="bg1"/>
                </a:solidFill>
                <a:latin typeface="Consolas" panose="020B0609020204030204" pitchFamily="49" charset="0"/>
                <a:cs typeface="Consolas" panose="020B0609020204030204" pitchFamily="49" charset="0"/>
              </a:rPr>
              <a:t>self._health</a:t>
            </a:r>
            <a:r>
              <a:rPr lang="en-GB" altLang="en-US" sz="1600" dirty="0">
                <a:solidFill>
                  <a:schemeClr val="bg1"/>
                </a:solidFill>
                <a:latin typeface="Consolas" panose="020B0609020204030204" pitchFamily="49" charset="0"/>
                <a:cs typeface="Consolas" panose="020B0609020204030204" pitchFamily="49" charset="0"/>
              </a:rPr>
              <a:t> </a:t>
            </a:r>
          </a:p>
        </p:txBody>
      </p:sp>
      <p:pic>
        <p:nvPicPr>
          <p:cNvPr id="8" name="Picture 7" descr="A blue tank with a black background&#10;&#10;AI-generated content may be incorrect.">
            <a:extLst>
              <a:ext uri="{FF2B5EF4-FFF2-40B4-BE49-F238E27FC236}">
                <a16:creationId xmlns:a16="http://schemas.microsoft.com/office/drawing/2014/main" id="{A991E0AD-27FB-6B5F-712F-F570124F8C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3718" y="1180618"/>
            <a:ext cx="961260" cy="552490"/>
          </a:xfrm>
          <a:prstGeom prst="rect">
            <a:avLst/>
          </a:prstGeom>
        </p:spPr>
      </p:pic>
      <p:sp>
        <p:nvSpPr>
          <p:cNvPr id="12" name="TextBox 11">
            <a:extLst>
              <a:ext uri="{FF2B5EF4-FFF2-40B4-BE49-F238E27FC236}">
                <a16:creationId xmlns:a16="http://schemas.microsoft.com/office/drawing/2014/main" id="{2E479CDD-7161-0216-90D5-ED40865E65B6}"/>
              </a:ext>
            </a:extLst>
          </p:cNvPr>
          <p:cNvSpPr txBox="1"/>
          <p:nvPr/>
        </p:nvSpPr>
        <p:spPr>
          <a:xfrm>
            <a:off x="8639985" y="1786896"/>
            <a:ext cx="900146" cy="369332"/>
          </a:xfrm>
          <a:prstGeom prst="rect">
            <a:avLst/>
          </a:prstGeom>
          <a:solidFill>
            <a:schemeClr val="bg1"/>
          </a:solidFill>
          <a:ln>
            <a:solidFill>
              <a:schemeClr val="tx1"/>
            </a:solidFill>
          </a:ln>
        </p:spPr>
        <p:txBody>
          <a:bodyPr wrap="square" rtlCol="0">
            <a:spAutoFit/>
          </a:bodyPr>
          <a:lstStyle/>
          <a:p>
            <a:pPr algn="ctr"/>
            <a:r>
              <a:rPr lang="en-GB" dirty="0"/>
              <a:t>tank.py</a:t>
            </a:r>
          </a:p>
        </p:txBody>
      </p:sp>
      <p:sp>
        <p:nvSpPr>
          <p:cNvPr id="14" name="TextBox 13">
            <a:extLst>
              <a:ext uri="{FF2B5EF4-FFF2-40B4-BE49-F238E27FC236}">
                <a16:creationId xmlns:a16="http://schemas.microsoft.com/office/drawing/2014/main" id="{B9A4253C-1A6E-19F5-911A-79598DD35D9D}"/>
              </a:ext>
            </a:extLst>
          </p:cNvPr>
          <p:cNvSpPr txBox="1"/>
          <p:nvPr/>
        </p:nvSpPr>
        <p:spPr>
          <a:xfrm>
            <a:off x="9642509" y="2020679"/>
            <a:ext cx="2046572"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Public class variable</a:t>
            </a:r>
          </a:p>
        </p:txBody>
      </p:sp>
      <p:sp>
        <p:nvSpPr>
          <p:cNvPr id="15" name="TextBox 14">
            <a:extLst>
              <a:ext uri="{FF2B5EF4-FFF2-40B4-BE49-F238E27FC236}">
                <a16:creationId xmlns:a16="http://schemas.microsoft.com/office/drawing/2014/main" id="{C9055EF5-A176-66AF-C144-171DFCADDD99}"/>
              </a:ext>
            </a:extLst>
          </p:cNvPr>
          <p:cNvSpPr txBox="1"/>
          <p:nvPr/>
        </p:nvSpPr>
        <p:spPr>
          <a:xfrm>
            <a:off x="9639770" y="2669712"/>
            <a:ext cx="2478575" cy="369332"/>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Public instance variable</a:t>
            </a:r>
          </a:p>
        </p:txBody>
      </p:sp>
      <p:sp>
        <p:nvSpPr>
          <p:cNvPr id="16" name="TextBox 15">
            <a:extLst>
              <a:ext uri="{FF2B5EF4-FFF2-40B4-BE49-F238E27FC236}">
                <a16:creationId xmlns:a16="http://schemas.microsoft.com/office/drawing/2014/main" id="{99E109B2-68A0-8B8E-52C4-27AC22682134}"/>
              </a:ext>
            </a:extLst>
          </p:cNvPr>
          <p:cNvSpPr txBox="1"/>
          <p:nvPr/>
        </p:nvSpPr>
        <p:spPr>
          <a:xfrm>
            <a:off x="9648850" y="4794991"/>
            <a:ext cx="1066082" cy="369332"/>
          </a:xfrm>
          <a:prstGeom prst="rect">
            <a:avLst/>
          </a:prstGeom>
          <a:solidFill>
            <a:schemeClr val="accent5">
              <a:lumMod val="40000"/>
              <a:lumOff val="60000"/>
            </a:schemeClr>
          </a:solidFill>
          <a:ln>
            <a:solidFill>
              <a:schemeClr val="accent5">
                <a:lumMod val="40000"/>
                <a:lumOff val="60000"/>
              </a:schemeClr>
            </a:solidFill>
          </a:ln>
        </p:spPr>
        <p:txBody>
          <a:bodyPr wrap="square" rtlCol="0">
            <a:spAutoFit/>
          </a:bodyPr>
          <a:lstStyle/>
          <a:p>
            <a:r>
              <a:rPr lang="en-GB" dirty="0"/>
              <a:t>Methods</a:t>
            </a:r>
          </a:p>
        </p:txBody>
      </p:sp>
      <p:sp>
        <p:nvSpPr>
          <p:cNvPr id="18" name="TextBox 17">
            <a:extLst>
              <a:ext uri="{FF2B5EF4-FFF2-40B4-BE49-F238E27FC236}">
                <a16:creationId xmlns:a16="http://schemas.microsoft.com/office/drawing/2014/main" id="{462AC4C4-BC73-0EF1-2DA2-0EA555E1327B}"/>
              </a:ext>
            </a:extLst>
          </p:cNvPr>
          <p:cNvSpPr txBox="1"/>
          <p:nvPr/>
        </p:nvSpPr>
        <p:spPr>
          <a:xfrm>
            <a:off x="9643781" y="3120141"/>
            <a:ext cx="2478575" cy="369332"/>
          </a:xfrm>
          <a:prstGeom prst="rect">
            <a:avLst/>
          </a:prstGeom>
          <a:solidFill>
            <a:schemeClr val="accent4">
              <a:lumMod val="40000"/>
              <a:lumOff val="60000"/>
            </a:schemeClr>
          </a:solidFill>
          <a:ln>
            <a:solidFill>
              <a:schemeClr val="accent4">
                <a:lumMod val="40000"/>
                <a:lumOff val="60000"/>
              </a:schemeClr>
            </a:solidFill>
          </a:ln>
        </p:spPr>
        <p:txBody>
          <a:bodyPr wrap="square" rtlCol="0">
            <a:spAutoFit/>
          </a:bodyPr>
          <a:lstStyle/>
          <a:p>
            <a:r>
              <a:rPr lang="en-GB" dirty="0"/>
              <a:t>Private instance variable</a:t>
            </a:r>
          </a:p>
        </p:txBody>
      </p:sp>
      <p:sp>
        <p:nvSpPr>
          <p:cNvPr id="19" name="Line 11">
            <a:extLst>
              <a:ext uri="{FF2B5EF4-FFF2-40B4-BE49-F238E27FC236}">
                <a16:creationId xmlns:a16="http://schemas.microsoft.com/office/drawing/2014/main" id="{CCD20E3F-E35A-4CFC-9759-7FB33780335D}"/>
              </a:ext>
            </a:extLst>
          </p:cNvPr>
          <p:cNvSpPr>
            <a:spLocks noChangeShapeType="1"/>
          </p:cNvSpPr>
          <p:nvPr/>
        </p:nvSpPr>
        <p:spPr bwMode="auto">
          <a:xfrm flipH="1" flipV="1">
            <a:off x="7084981" y="2200638"/>
            <a:ext cx="2558800" cy="9378"/>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6" name="Rectangle: Rounded Corners 5">
            <a:extLst>
              <a:ext uri="{FF2B5EF4-FFF2-40B4-BE49-F238E27FC236}">
                <a16:creationId xmlns:a16="http://schemas.microsoft.com/office/drawing/2014/main" id="{649876C5-2FF1-625D-618E-73B003C934F2}"/>
              </a:ext>
            </a:extLst>
          </p:cNvPr>
          <p:cNvSpPr/>
          <p:nvPr/>
        </p:nvSpPr>
        <p:spPr>
          <a:xfrm>
            <a:off x="5923926" y="2593323"/>
            <a:ext cx="2484702" cy="457168"/>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Line 11">
            <a:extLst>
              <a:ext uri="{FF2B5EF4-FFF2-40B4-BE49-F238E27FC236}">
                <a16:creationId xmlns:a16="http://schemas.microsoft.com/office/drawing/2014/main" id="{076599D4-1A06-43BE-8A71-EF7DD3AA7006}"/>
              </a:ext>
            </a:extLst>
          </p:cNvPr>
          <p:cNvSpPr>
            <a:spLocks noChangeShapeType="1"/>
          </p:cNvSpPr>
          <p:nvPr/>
        </p:nvSpPr>
        <p:spPr bwMode="auto">
          <a:xfrm flipH="1">
            <a:off x="8408625" y="2856795"/>
            <a:ext cx="1231144" cy="745"/>
          </a:xfrm>
          <a:prstGeom prst="line">
            <a:avLst/>
          </a:prstGeom>
          <a:noFill/>
          <a:ln w="19050">
            <a:solidFill>
              <a:srgbClr val="FFFF00"/>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0" name="Rectangle: Rounded Corners 9">
            <a:extLst>
              <a:ext uri="{FF2B5EF4-FFF2-40B4-BE49-F238E27FC236}">
                <a16:creationId xmlns:a16="http://schemas.microsoft.com/office/drawing/2014/main" id="{32F5A24C-C150-BEE9-DECD-E369B71CAF74}"/>
              </a:ext>
            </a:extLst>
          </p:cNvPr>
          <p:cNvSpPr/>
          <p:nvPr/>
        </p:nvSpPr>
        <p:spPr>
          <a:xfrm>
            <a:off x="5923924" y="3096420"/>
            <a:ext cx="2484702" cy="469744"/>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Line 11">
            <a:extLst>
              <a:ext uri="{FF2B5EF4-FFF2-40B4-BE49-F238E27FC236}">
                <a16:creationId xmlns:a16="http://schemas.microsoft.com/office/drawing/2014/main" id="{294F572D-FB87-A50E-3A78-F3B93C03483B}"/>
              </a:ext>
            </a:extLst>
          </p:cNvPr>
          <p:cNvSpPr>
            <a:spLocks noChangeShapeType="1"/>
          </p:cNvSpPr>
          <p:nvPr/>
        </p:nvSpPr>
        <p:spPr bwMode="auto">
          <a:xfrm flipH="1">
            <a:off x="8402280" y="3314708"/>
            <a:ext cx="1237489" cy="747"/>
          </a:xfrm>
          <a:prstGeom prst="line">
            <a:avLst/>
          </a:prstGeom>
          <a:noFill/>
          <a:ln w="19050">
            <a:solidFill>
              <a:schemeClr val="accent4"/>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3" name="Rectangle: Rounded Corners 12">
            <a:extLst>
              <a:ext uri="{FF2B5EF4-FFF2-40B4-BE49-F238E27FC236}">
                <a16:creationId xmlns:a16="http://schemas.microsoft.com/office/drawing/2014/main" id="{9A124DF7-4285-860C-3DAD-4F94E4A1FCC9}"/>
              </a:ext>
            </a:extLst>
          </p:cNvPr>
          <p:cNvSpPr/>
          <p:nvPr/>
        </p:nvSpPr>
        <p:spPr>
          <a:xfrm>
            <a:off x="5313680" y="3705220"/>
            <a:ext cx="3088601" cy="2556561"/>
          </a:xfrm>
          <a:prstGeom prst="roundRect">
            <a:avLst/>
          </a:prstGeom>
          <a:noFill/>
          <a:ln w="254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Line 11">
            <a:extLst>
              <a:ext uri="{FF2B5EF4-FFF2-40B4-BE49-F238E27FC236}">
                <a16:creationId xmlns:a16="http://schemas.microsoft.com/office/drawing/2014/main" id="{935770C6-3B3C-C37A-4E05-39368B556159}"/>
              </a:ext>
            </a:extLst>
          </p:cNvPr>
          <p:cNvSpPr>
            <a:spLocks noChangeShapeType="1"/>
          </p:cNvSpPr>
          <p:nvPr/>
        </p:nvSpPr>
        <p:spPr bwMode="auto">
          <a:xfrm flipH="1">
            <a:off x="8402280" y="4970285"/>
            <a:ext cx="1246569" cy="0"/>
          </a:xfrm>
          <a:prstGeom prst="line">
            <a:avLst/>
          </a:prstGeom>
          <a:noFill/>
          <a:ln w="19050">
            <a:solidFill>
              <a:schemeClr val="accent5"/>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27" name="Rectangle: Rounded Corners 26">
            <a:extLst>
              <a:ext uri="{FF2B5EF4-FFF2-40B4-BE49-F238E27FC236}">
                <a16:creationId xmlns:a16="http://schemas.microsoft.com/office/drawing/2014/main" id="{83177EB9-EF87-0738-CBC6-58B8438E8746}"/>
              </a:ext>
            </a:extLst>
          </p:cNvPr>
          <p:cNvSpPr/>
          <p:nvPr/>
        </p:nvSpPr>
        <p:spPr>
          <a:xfrm>
            <a:off x="5474879" y="2082367"/>
            <a:ext cx="1517181" cy="245992"/>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16270067"/>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52e7f57a-cc1d-4bce-9b60-d9dd785361c7" xsi:nil="true"/>
    <lcf76f155ced4ddcb4097134ff3c332f xmlns="4851bab5-d36a-4f24-a761-998180967d12">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C56BBB1E4FF9742A33FBD8267A09A09" ma:contentTypeVersion="20" ma:contentTypeDescription="Create a new document." ma:contentTypeScope="" ma:versionID="20b712914e31333b2350e8d9f89ed109">
  <xsd:schema xmlns:xsd="http://www.w3.org/2001/XMLSchema" xmlns:xs="http://www.w3.org/2001/XMLSchema" xmlns:p="http://schemas.microsoft.com/office/2006/metadata/properties" xmlns:ns2="4851bab5-d36a-4f24-a761-998180967d12" xmlns:ns3="52e7f57a-cc1d-4bce-9b60-d9dd785361c7" targetNamespace="http://schemas.microsoft.com/office/2006/metadata/properties" ma:root="true" ma:fieldsID="2b6d7960c137aa88f38dc03ba7d04627" ns2:_="" ns3:_="">
    <xsd:import namespace="4851bab5-d36a-4f24-a761-998180967d12"/>
    <xsd:import namespace="52e7f57a-cc1d-4bce-9b60-d9dd785361c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3:TaxCatchAll" minOccurs="0"/>
                <xsd:element ref="ns2:lcf76f155ced4ddcb4097134ff3c332f" minOccurs="0"/>
                <xsd:element ref="ns2:MediaServiceObjectDetectorVersions"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51bab5-d36a-4f24-a761-998180967d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2e7f57a-cc1d-4bce-9b60-d9dd785361c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3d87296d-c167-4d27-bd74-7208a540dcb7}" ma:internalName="TaxCatchAll" ma:showField="CatchAllData" ma:web="52e7f57a-cc1d-4bce-9b60-d9dd785361c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s>
</ds:datastoreItem>
</file>

<file path=customXml/itemProps2.xml><?xml version="1.0" encoding="utf-8"?>
<ds:datastoreItem xmlns:ds="http://schemas.openxmlformats.org/officeDocument/2006/customXml" ds:itemID="{45EC4E0F-9D58-4792-B66B-076551BA2D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51bab5-d36a-4f24-a761-998180967d12"/>
    <ds:schemaRef ds:uri="52e7f57a-cc1d-4bce-9b60-d9dd785361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0CF5967-01BD-40C1-B1E3-8E6CDE2BF8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20924</TotalTime>
  <Words>8316</Words>
  <Application>Microsoft Office PowerPoint</Application>
  <PresentationFormat>Widescreen</PresentationFormat>
  <Paragraphs>881</Paragraphs>
  <Slides>30</Slides>
  <Notes>29</Notes>
  <HiddenSlides>0</HiddenSlides>
  <MMClips>0</MMClips>
  <ScaleCrop>false</ScaleCrop>
  <HeadingPairs>
    <vt:vector size="6" baseType="variant">
      <vt:variant>
        <vt:lpstr>Fonts Used</vt:lpstr>
      </vt:variant>
      <vt:variant>
        <vt:i4>7</vt:i4>
      </vt:variant>
      <vt:variant>
        <vt:lpstr>Theme</vt:lpstr>
      </vt:variant>
      <vt:variant>
        <vt:i4>18</vt:i4>
      </vt:variant>
      <vt:variant>
        <vt:lpstr>Slide Titles</vt:lpstr>
      </vt:variant>
      <vt:variant>
        <vt:i4>30</vt:i4>
      </vt:variant>
    </vt:vector>
  </HeadingPairs>
  <TitlesOfParts>
    <vt:vector size="55" baseType="lpstr">
      <vt:lpstr>Aptos</vt:lpstr>
      <vt:lpstr>Arial</vt:lpstr>
      <vt:lpstr>Consolas</vt:lpstr>
      <vt:lpstr>Courier New</vt:lpstr>
      <vt:lpstr>Figtree</vt:lpstr>
      <vt:lpstr>Figtree Light</vt:lpstr>
      <vt:lpstr>Segoe UI</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Module 11 – OO Programming</vt:lpstr>
      <vt:lpstr>PowerPoint Presentation</vt:lpstr>
      <vt:lpstr>OOP, DRY and APIE</vt:lpstr>
      <vt:lpstr>Four Pillars of OO - APIE</vt:lpstr>
      <vt:lpstr>Four Pillars of OO - APIE</vt:lpstr>
      <vt:lpstr>Four Pillars of OO - APIE</vt:lpstr>
      <vt:lpstr>Four Pillars of OO - APIE</vt:lpstr>
      <vt:lpstr>A little Python OO</vt:lpstr>
      <vt:lpstr>Defining Classes</vt:lpstr>
      <vt:lpstr>Using Objects</vt:lpstr>
      <vt:lpstr>A Class is not a type!</vt:lpstr>
      <vt:lpstr>Defining Methods</vt:lpstr>
      <vt:lpstr>Constructing an Object</vt:lpstr>
      <vt:lpstr>Special Methods</vt:lpstr>
      <vt:lpstr>Operator overload special methods</vt:lpstr>
      <vt:lpstr>Special methods - example</vt:lpstr>
      <vt:lpstr>Getter and Setter methods</vt:lpstr>
      <vt:lpstr>Properties</vt:lpstr>
      <vt:lpstr>Properties and Decorators</vt:lpstr>
      <vt:lpstr>Why use Decorators?</vt:lpstr>
      <vt:lpstr>Class methods</vt:lpstr>
      <vt:lpstr>Inheritance</vt:lpstr>
      <vt:lpstr>Inheritance terminology</vt:lpstr>
      <vt:lpstr>Inheritance scope</vt:lpstr>
      <vt:lpstr>Inheritance example</vt:lpstr>
      <vt:lpstr>Helper built-in functions</vt:lpstr>
      <vt:lpstr>Review &amp; Lab</vt:lpstr>
      <vt:lpstr>Review Questions</vt:lpstr>
      <vt:lpstr>Review Questions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Cameron, Donald</cp:lastModifiedBy>
  <cp:revision>46</cp:revision>
  <dcterms:created xsi:type="dcterms:W3CDTF">2024-06-24T11:44:08Z</dcterms:created>
  <dcterms:modified xsi:type="dcterms:W3CDTF">2025-11-03T17:01:06Z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